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83" r:id="rId2"/>
    <p:sldId id="281" r:id="rId3"/>
    <p:sldId id="289" r:id="rId4"/>
    <p:sldId id="314" r:id="rId5"/>
    <p:sldId id="316" r:id="rId6"/>
    <p:sldId id="318" r:id="rId7"/>
    <p:sldId id="348" r:id="rId8"/>
    <p:sldId id="349" r:id="rId9"/>
    <p:sldId id="291" r:id="rId10"/>
    <p:sldId id="292" r:id="rId11"/>
    <p:sldId id="305" r:id="rId12"/>
    <p:sldId id="326" r:id="rId13"/>
    <p:sldId id="344" r:id="rId14"/>
    <p:sldId id="347" r:id="rId15"/>
    <p:sldId id="346" r:id="rId16"/>
    <p:sldId id="345" r:id="rId17"/>
    <p:sldId id="335" r:id="rId18"/>
    <p:sldId id="350" r:id="rId19"/>
    <p:sldId id="337" r:id="rId20"/>
    <p:sldId id="341" r:id="rId21"/>
    <p:sldId id="342" r:id="rId22"/>
    <p:sldId id="340" r:id="rId23"/>
    <p:sldId id="336" r:id="rId24"/>
    <p:sldId id="338" r:id="rId25"/>
    <p:sldId id="339" r:id="rId26"/>
    <p:sldId id="325" r:id="rId27"/>
    <p:sldId id="301" r:id="rId28"/>
  </p:sldIdLst>
  <p:sldSz cx="12201525" cy="6859588"/>
  <p:notesSz cx="6858000" cy="9144000"/>
  <p:embeddedFontLst>
    <p:embeddedFont>
      <p:font typeface="배달의민족 도현" panose="020B0600000101010101" pitchFamily="50" charset="-127"/>
      <p:regular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1219901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951" algn="l" defTabSz="1219901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901" algn="l" defTabSz="1219901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9852" algn="l" defTabSz="1219901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9802" algn="l" defTabSz="1219901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9753" algn="l" defTabSz="1219901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9703" algn="l" defTabSz="1219901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9654" algn="l" defTabSz="1219901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9604" algn="l" defTabSz="1219901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2562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pos="3843">
          <p15:clr>
            <a:srgbClr val="A4A3A4"/>
          </p15:clr>
        </p15:guide>
        <p15:guide id="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이수현" initials="이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5F54"/>
    <a:srgbClr val="FFFBF7"/>
    <a:srgbClr val="FFFFFF"/>
    <a:srgbClr val="CC0000"/>
    <a:srgbClr val="EA382A"/>
    <a:srgbClr val="DA3E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24" autoAdjust="0"/>
    <p:restoredTop sz="90631" autoAdjust="0"/>
  </p:normalViewPr>
  <p:slideViewPr>
    <p:cSldViewPr>
      <p:cViewPr varScale="1">
        <p:scale>
          <a:sx n="40" d="100"/>
          <a:sy n="40" d="100"/>
        </p:scale>
        <p:origin x="-132" y="-666"/>
      </p:cViewPr>
      <p:guideLst>
        <p:guide orient="horz" pos="1616"/>
        <p:guide orient="horz" pos="2931"/>
        <p:guide pos="2880"/>
        <p:guide pos="2562"/>
        <p:guide pos="3843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0E1C2D-B41F-4C3F-AA7D-A7311F8B181A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3A6F6B-22E0-403F-93B6-9D1F38018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072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901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951" algn="l" defTabSz="1219901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901" algn="l" defTabSz="1219901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9852" algn="l" defTabSz="1219901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9802" algn="l" defTabSz="1219901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9753" algn="l" defTabSz="1219901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9703" algn="l" defTabSz="1219901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9654" algn="l" defTabSz="1219901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9604" algn="l" defTabSz="1219901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6899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689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689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6899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6899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689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6899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6899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689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6899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689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6899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6899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6899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6899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6899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6899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689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689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689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689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689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689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6899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689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5115" y="2130919"/>
            <a:ext cx="10371296" cy="147036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30229" y="3887100"/>
            <a:ext cx="8541068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9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9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9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9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9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97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9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96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1A64-42D8-48B4-B452-BD1914F23992}" type="datetime1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15577-ADEA-4D78-93A3-B7ADE4678DBA}" type="datetime1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46106" y="274702"/>
            <a:ext cx="2745343" cy="585288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10076" y="274702"/>
            <a:ext cx="8032671" cy="585288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DB874-D3B6-4D4D-90E5-72071045E54A}" type="datetime1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F133C-E304-4249-867A-113E78F22B50}" type="datetime1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837" y="4407922"/>
            <a:ext cx="10371296" cy="1362390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837" y="2907386"/>
            <a:ext cx="10371296" cy="1500534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951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90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985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980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97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970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965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960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CCF96-D139-4478-A60E-E5914AD120E8}" type="datetime1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10076" y="1600572"/>
            <a:ext cx="5389007" cy="452701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02442" y="1600572"/>
            <a:ext cx="5389007" cy="452701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164CA-E1A9-4EB9-87E2-983FD22F3EC6}" type="datetime1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10076" y="1535469"/>
            <a:ext cx="539112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951" indent="0">
              <a:buNone/>
              <a:defRPr sz="2700" b="1"/>
            </a:lvl2pPr>
            <a:lvl3pPr marL="1219901" indent="0">
              <a:buNone/>
              <a:defRPr sz="2400" b="1"/>
            </a:lvl3pPr>
            <a:lvl4pPr marL="1829852" indent="0">
              <a:buNone/>
              <a:defRPr sz="2100" b="1"/>
            </a:lvl4pPr>
            <a:lvl5pPr marL="2439802" indent="0">
              <a:buNone/>
              <a:defRPr sz="2100" b="1"/>
            </a:lvl5pPr>
            <a:lvl6pPr marL="3049753" indent="0">
              <a:buNone/>
              <a:defRPr sz="2100" b="1"/>
            </a:lvl6pPr>
            <a:lvl7pPr marL="3659703" indent="0">
              <a:buNone/>
              <a:defRPr sz="2100" b="1"/>
            </a:lvl7pPr>
            <a:lvl8pPr marL="4269654" indent="0">
              <a:buNone/>
              <a:defRPr sz="2100" b="1"/>
            </a:lvl8pPr>
            <a:lvl9pPr marL="4879604" indent="0">
              <a:buNone/>
              <a:defRPr sz="21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0076" y="2175378"/>
            <a:ext cx="5391126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8207" y="1535469"/>
            <a:ext cx="5393244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951" indent="0">
              <a:buNone/>
              <a:defRPr sz="2700" b="1"/>
            </a:lvl2pPr>
            <a:lvl3pPr marL="1219901" indent="0">
              <a:buNone/>
              <a:defRPr sz="2400" b="1"/>
            </a:lvl3pPr>
            <a:lvl4pPr marL="1829852" indent="0">
              <a:buNone/>
              <a:defRPr sz="2100" b="1"/>
            </a:lvl4pPr>
            <a:lvl5pPr marL="2439802" indent="0">
              <a:buNone/>
              <a:defRPr sz="2100" b="1"/>
            </a:lvl5pPr>
            <a:lvl6pPr marL="3049753" indent="0">
              <a:buNone/>
              <a:defRPr sz="2100" b="1"/>
            </a:lvl6pPr>
            <a:lvl7pPr marL="3659703" indent="0">
              <a:buNone/>
              <a:defRPr sz="2100" b="1"/>
            </a:lvl7pPr>
            <a:lvl8pPr marL="4269654" indent="0">
              <a:buNone/>
              <a:defRPr sz="2100" b="1"/>
            </a:lvl8pPr>
            <a:lvl9pPr marL="4879604" indent="0">
              <a:buNone/>
              <a:defRPr sz="21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8207" y="2175378"/>
            <a:ext cx="5393244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D7CA4-4441-4BE1-9EB8-06D02D25AF47}" type="datetime1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69888-E48D-4917-A6F4-D10CD61FC05F}" type="datetime1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D6DF8-5918-4599-BDE6-77A6DD63F80D}" type="datetime1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0078" y="273112"/>
            <a:ext cx="4014218" cy="116232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70458" y="273114"/>
            <a:ext cx="6820991" cy="5854469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10078" y="1435434"/>
            <a:ext cx="4014218" cy="4692149"/>
          </a:xfrm>
        </p:spPr>
        <p:txBody>
          <a:bodyPr/>
          <a:lstStyle>
            <a:lvl1pPr marL="0" indent="0">
              <a:buNone/>
              <a:defRPr sz="1900"/>
            </a:lvl1pPr>
            <a:lvl2pPr marL="609951" indent="0">
              <a:buNone/>
              <a:defRPr sz="1600"/>
            </a:lvl2pPr>
            <a:lvl3pPr marL="1219901" indent="0">
              <a:buNone/>
              <a:defRPr sz="1300"/>
            </a:lvl3pPr>
            <a:lvl4pPr marL="1829852" indent="0">
              <a:buNone/>
              <a:defRPr sz="1200"/>
            </a:lvl4pPr>
            <a:lvl5pPr marL="2439802" indent="0">
              <a:buNone/>
              <a:defRPr sz="1200"/>
            </a:lvl5pPr>
            <a:lvl6pPr marL="3049753" indent="0">
              <a:buNone/>
              <a:defRPr sz="1200"/>
            </a:lvl6pPr>
            <a:lvl7pPr marL="3659703" indent="0">
              <a:buNone/>
              <a:defRPr sz="1200"/>
            </a:lvl7pPr>
            <a:lvl8pPr marL="4269654" indent="0">
              <a:buNone/>
              <a:defRPr sz="1200"/>
            </a:lvl8pPr>
            <a:lvl9pPr marL="4879604" indent="0">
              <a:buNone/>
              <a:defRPr sz="1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1E798-6C13-4B49-A596-FC76D7A8147A}" type="datetime1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1584" y="4801712"/>
            <a:ext cx="7320915" cy="56687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91584" y="612916"/>
            <a:ext cx="7320915" cy="4115753"/>
          </a:xfrm>
        </p:spPr>
        <p:txBody>
          <a:bodyPr/>
          <a:lstStyle>
            <a:lvl1pPr marL="0" indent="0">
              <a:buNone/>
              <a:defRPr sz="4300"/>
            </a:lvl1pPr>
            <a:lvl2pPr marL="609951" indent="0">
              <a:buNone/>
              <a:defRPr sz="3700"/>
            </a:lvl2pPr>
            <a:lvl3pPr marL="1219901" indent="0">
              <a:buNone/>
              <a:defRPr sz="3200"/>
            </a:lvl3pPr>
            <a:lvl4pPr marL="1829852" indent="0">
              <a:buNone/>
              <a:defRPr sz="2700"/>
            </a:lvl4pPr>
            <a:lvl5pPr marL="2439802" indent="0">
              <a:buNone/>
              <a:defRPr sz="2700"/>
            </a:lvl5pPr>
            <a:lvl6pPr marL="3049753" indent="0">
              <a:buNone/>
              <a:defRPr sz="2700"/>
            </a:lvl6pPr>
            <a:lvl7pPr marL="3659703" indent="0">
              <a:buNone/>
              <a:defRPr sz="2700"/>
            </a:lvl7pPr>
            <a:lvl8pPr marL="4269654" indent="0">
              <a:buNone/>
              <a:defRPr sz="2700"/>
            </a:lvl8pPr>
            <a:lvl9pPr marL="4879604" indent="0">
              <a:buNone/>
              <a:defRPr sz="27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91584" y="5368581"/>
            <a:ext cx="7320915" cy="805049"/>
          </a:xfrm>
        </p:spPr>
        <p:txBody>
          <a:bodyPr/>
          <a:lstStyle>
            <a:lvl1pPr marL="0" indent="0">
              <a:buNone/>
              <a:defRPr sz="1900"/>
            </a:lvl1pPr>
            <a:lvl2pPr marL="609951" indent="0">
              <a:buNone/>
              <a:defRPr sz="1600"/>
            </a:lvl2pPr>
            <a:lvl3pPr marL="1219901" indent="0">
              <a:buNone/>
              <a:defRPr sz="1300"/>
            </a:lvl3pPr>
            <a:lvl4pPr marL="1829852" indent="0">
              <a:buNone/>
              <a:defRPr sz="1200"/>
            </a:lvl4pPr>
            <a:lvl5pPr marL="2439802" indent="0">
              <a:buNone/>
              <a:defRPr sz="1200"/>
            </a:lvl5pPr>
            <a:lvl6pPr marL="3049753" indent="0">
              <a:buNone/>
              <a:defRPr sz="1200"/>
            </a:lvl6pPr>
            <a:lvl7pPr marL="3659703" indent="0">
              <a:buNone/>
              <a:defRPr sz="1200"/>
            </a:lvl7pPr>
            <a:lvl8pPr marL="4269654" indent="0">
              <a:buNone/>
              <a:defRPr sz="1200"/>
            </a:lvl8pPr>
            <a:lvl9pPr marL="4879604" indent="0">
              <a:buNone/>
              <a:defRPr sz="1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1EF16-9402-41F5-B34F-09885DAAADE1}" type="datetime1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10076" y="274702"/>
            <a:ext cx="10981373" cy="1143265"/>
          </a:xfrm>
          <a:prstGeom prst="rect">
            <a:avLst/>
          </a:prstGeom>
        </p:spPr>
        <p:txBody>
          <a:bodyPr vert="horz" lIns="121990" tIns="60995" rIns="121990" bIns="60995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10076" y="1600572"/>
            <a:ext cx="10981373" cy="4527011"/>
          </a:xfrm>
          <a:prstGeom prst="rect">
            <a:avLst/>
          </a:prstGeom>
        </p:spPr>
        <p:txBody>
          <a:bodyPr vert="horz" lIns="121990" tIns="60995" rIns="121990" bIns="6099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10076" y="6357822"/>
            <a:ext cx="2847023" cy="365210"/>
          </a:xfrm>
          <a:prstGeom prst="rect">
            <a:avLst/>
          </a:prstGeom>
        </p:spPr>
        <p:txBody>
          <a:bodyPr vert="horz" lIns="121990" tIns="60995" rIns="121990" bIns="60995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0A94F7-DC5D-45A0-BB09-E314FC0A79AD}" type="datetime1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8855" y="6357822"/>
            <a:ext cx="3863816" cy="365210"/>
          </a:xfrm>
          <a:prstGeom prst="rect">
            <a:avLst/>
          </a:prstGeom>
        </p:spPr>
        <p:txBody>
          <a:bodyPr vert="horz" lIns="121990" tIns="60995" rIns="121990" bIns="60995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44426" y="6357822"/>
            <a:ext cx="2847023" cy="365210"/>
          </a:xfrm>
          <a:prstGeom prst="rect">
            <a:avLst/>
          </a:prstGeom>
        </p:spPr>
        <p:txBody>
          <a:bodyPr vert="horz" lIns="121990" tIns="60995" rIns="121990" bIns="60995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hf hdr="0" ftr="0" dt="0"/>
  <p:txStyles>
    <p:titleStyle>
      <a:lvl1pPr algn="ctr" defTabSz="1219901" rtl="0" eaLnBrk="1" latinLnBrk="1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463" indent="-457463" algn="l" defTabSz="1219901" rtl="0" eaLnBrk="1" latinLnBrk="1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1170" indent="-381219" algn="l" defTabSz="1219901" rtl="0" eaLnBrk="1" latinLnBrk="1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876" indent="-304975" algn="l" defTabSz="1219901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4827" indent="-304975" algn="l" defTabSz="1219901" rtl="0" eaLnBrk="1" latinLnBrk="1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4777" indent="-304975" algn="l" defTabSz="1219901" rtl="0" eaLnBrk="1" latinLnBrk="1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4728" indent="-304975" algn="l" defTabSz="1219901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4678" indent="-304975" algn="l" defTabSz="1219901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4629" indent="-304975" algn="l" defTabSz="1219901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4579" indent="-304975" algn="l" defTabSz="1219901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901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951" algn="l" defTabSz="1219901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901" algn="l" defTabSz="1219901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852" algn="l" defTabSz="1219901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9802" algn="l" defTabSz="1219901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9753" algn="l" defTabSz="1219901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9703" algn="l" defTabSz="1219901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9654" algn="l" defTabSz="1219901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9604" algn="l" defTabSz="1219901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68379" y="1190313"/>
            <a:ext cx="121819" cy="91221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90" tIns="60995" rIns="121990" bIns="60995" rtlCol="0" anchor="ctr"/>
          <a:lstStyle/>
          <a:p>
            <a:pPr algn="ctr"/>
            <a:endParaRPr lang="ko-KR" altLang="en-US" sz="3700"/>
          </a:p>
        </p:txBody>
      </p:sp>
      <p:sp>
        <p:nvSpPr>
          <p:cNvPr id="2" name="TextBox 1"/>
          <p:cNvSpPr txBox="1"/>
          <p:nvPr/>
        </p:nvSpPr>
        <p:spPr>
          <a:xfrm>
            <a:off x="9271590" y="4471456"/>
            <a:ext cx="2690399" cy="157742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90" tIns="60995" rIns="121990" bIns="6099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100" b="1" spc="-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20171698 </a:t>
            </a:r>
            <a:r>
              <a:rPr lang="ko-KR" altLang="en-US" sz="2100" b="1" spc="-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권주희</a:t>
            </a:r>
            <a:endParaRPr lang="en-US" altLang="ko-KR" sz="2100" b="1" spc="-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100" b="1" spc="-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20171701 </a:t>
            </a:r>
            <a:r>
              <a:rPr lang="ko-KR" altLang="en-US" sz="2100" b="1" spc="-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김지선</a:t>
            </a:r>
            <a:endParaRPr lang="en-US" altLang="ko-KR" sz="2100" b="1" spc="-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100" b="1" spc="-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20171733 </a:t>
            </a:r>
            <a:r>
              <a:rPr lang="ko-KR" altLang="en-US" sz="2100" b="1" spc="-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김민주</a:t>
            </a:r>
            <a:endParaRPr lang="en-US" altLang="ko-KR" sz="2100" b="1" spc="-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28000" y="1125005"/>
            <a:ext cx="8574229" cy="1108253"/>
          </a:xfrm>
          <a:prstGeom prst="rect">
            <a:avLst/>
          </a:prstGeom>
          <a:noFill/>
        </p:spPr>
        <p:txBody>
          <a:bodyPr wrap="square" lIns="121990" tIns="60995" rIns="121990" bIns="60995" rtlCol="0">
            <a:spAutoFit/>
          </a:bodyPr>
          <a:lstStyle/>
          <a:p>
            <a:r>
              <a:rPr lang="ko-KR" altLang="en-US" sz="3200" spc="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지문인식을 이용한 </a:t>
            </a:r>
            <a:endParaRPr lang="en-US" altLang="ko-KR" sz="3200" spc="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3200" spc="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통합출석관리 </a:t>
            </a:r>
            <a:r>
              <a:rPr lang="en-US" altLang="ko-KR" sz="3200" spc="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APP</a:t>
            </a:r>
            <a:endParaRPr lang="ko-KR" altLang="en-US" sz="3200" spc="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26" name="Picture 2" descr="C:\Users\joohie\Downloads\UI_03\re070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19" b="28641"/>
          <a:stretch/>
        </p:blipFill>
        <p:spPr bwMode="auto">
          <a:xfrm>
            <a:off x="4681092" y="2373433"/>
            <a:ext cx="2808279" cy="222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38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9233" y="286831"/>
            <a:ext cx="602903" cy="60257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90" tIns="60995" rIns="121990" bIns="60995" rtlCol="0" anchor="ctr"/>
          <a:lstStyle/>
          <a:p>
            <a:pPr algn="ctr"/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4858" y="501354"/>
            <a:ext cx="4723645" cy="41556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90" tIns="60995" rIns="121990" bIns="60995" rtlCol="0">
            <a:spAutoFit/>
          </a:bodyPr>
          <a:lstStyle/>
          <a:p>
            <a:r>
              <a:rPr lang="ko-KR" altLang="en-US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역할 분담</a:t>
            </a:r>
            <a:endParaRPr lang="en-US" altLang="ko-KR" sz="1900" b="1" spc="-2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2775" y="286831"/>
            <a:ext cx="10873128" cy="6991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90" tIns="60995" rIns="121990" bIns="60995"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8299" y="362361"/>
            <a:ext cx="864771" cy="4515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90" tIns="60995" rIns="121990" bIns="60995" rtlCol="0">
            <a:spAutoFit/>
          </a:bodyPr>
          <a:lstStyle/>
          <a:p>
            <a:pPr algn="ctr"/>
            <a:r>
              <a:rPr lang="en-US" altLang="ko-KR" sz="2100" b="1" dirty="0" smtClean="0">
                <a:solidFill>
                  <a:schemeClr val="bg1"/>
                </a:solidFill>
              </a:rPr>
              <a:t>03</a:t>
            </a:r>
            <a:endParaRPr lang="ko-KR" altLang="en-US" sz="2100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5" name="Picture 2" descr="C:\Users\joohie\Downloads\iconfinder_profile_195453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032" y="909514"/>
            <a:ext cx="2098278" cy="209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joohie\Downloads\iconfinder_profile_195453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624" y="909514"/>
            <a:ext cx="2098278" cy="209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7" name="표 13">
            <a:extLst>
              <a:ext uri="{FF2B5EF4-FFF2-40B4-BE49-F238E27FC236}">
                <a16:creationId xmlns="" xmlns:a16="http://schemas.microsoft.com/office/drawing/2014/main" id="{1F372672-23B1-4857-B00C-AE8737A4A9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386065"/>
              </p:ext>
            </p:extLst>
          </p:nvPr>
        </p:nvGraphicFramePr>
        <p:xfrm>
          <a:off x="1079375" y="3229936"/>
          <a:ext cx="10098253" cy="930656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3293195">
                  <a:extLst>
                    <a:ext uri="{9D8B030D-6E8A-4147-A177-3AD203B41FA5}">
                      <a16:colId xmlns="" xmlns:a16="http://schemas.microsoft.com/office/drawing/2014/main" val="3603968817"/>
                    </a:ext>
                  </a:extLst>
                </a:gridCol>
                <a:gridCol w="3528392">
                  <a:extLst>
                    <a:ext uri="{9D8B030D-6E8A-4147-A177-3AD203B41FA5}">
                      <a16:colId xmlns="" xmlns:a16="http://schemas.microsoft.com/office/drawing/2014/main" val="2087135750"/>
                    </a:ext>
                  </a:extLst>
                </a:gridCol>
                <a:gridCol w="3276666">
                  <a:extLst>
                    <a:ext uri="{9D8B030D-6E8A-4147-A177-3AD203B41FA5}">
                      <a16:colId xmlns="" xmlns:a16="http://schemas.microsoft.com/office/drawing/2014/main" val="3992685968"/>
                    </a:ext>
                  </a:extLst>
                </a:gridCol>
              </a:tblGrid>
              <a:tr h="9306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앱 기능 </a:t>
                      </a:r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구현</a:t>
                      </a:r>
                      <a:endParaRPr lang="en-US" altLang="ko-KR" sz="20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(</a:t>
                      </a:r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학생용</a:t>
                      </a:r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,</a:t>
                      </a:r>
                      <a:r>
                        <a:rPr lang="en-US" altLang="ko-KR" sz="2000" baseline="0" dirty="0" smtClean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</a:t>
                      </a:r>
                      <a:r>
                        <a:rPr lang="ko-KR" altLang="en-US" sz="2000" baseline="0" dirty="0" smtClean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교수용</a:t>
                      </a:r>
                      <a:r>
                        <a:rPr lang="en-US" altLang="ko-KR" sz="2000" baseline="0" dirty="0" smtClean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)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122015" marR="122015" marT="60974" marB="60974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5F54">
                        <a:alpha val="7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 smtClean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라즈베리파이</a:t>
                      </a:r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</a:t>
                      </a:r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&amp; </a:t>
                      </a:r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웹 애플리케이션 통신 구현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122015" marR="122015" marT="60974" marB="60974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5F54">
                        <a:alpha val="7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</a:t>
                      </a:r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웹 애플리케이션 설계</a:t>
                      </a:r>
                      <a:endParaRPr lang="en-US" altLang="ko-KR" sz="2000" dirty="0" smtClean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지문 인식 구현</a:t>
                      </a:r>
                      <a:endParaRPr lang="en-US" altLang="ko-KR" sz="20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122015" marR="122015" marT="60974" marB="60974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5F54">
                        <a:alpha val="73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58642870"/>
                  </a:ext>
                </a:extLst>
              </a:tr>
            </a:tbl>
          </a:graphicData>
        </a:graphic>
      </p:graphicFrame>
      <p:pic>
        <p:nvPicPr>
          <p:cNvPr id="18" name="Picture 2" descr="C:\Users\joohie\Downloads\iconfinder_profile_195453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902" y="909514"/>
            <a:ext cx="2098278" cy="209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_x223363584"/>
          <p:cNvSpPr>
            <a:spLocks noChangeArrowheads="1"/>
          </p:cNvSpPr>
          <p:nvPr/>
        </p:nvSpPr>
        <p:spPr bwMode="auto">
          <a:xfrm>
            <a:off x="1867896" y="2455777"/>
            <a:ext cx="1652290" cy="558929"/>
          </a:xfrm>
          <a:prstGeom prst="roundRect">
            <a:avLst>
              <a:gd name="adj" fmla="val 16000"/>
            </a:avLst>
          </a:prstGeom>
          <a:solidFill>
            <a:srgbClr val="EE5F54"/>
          </a:solidFill>
          <a:ln w="9525">
            <a:solidFill>
              <a:srgbClr val="EE5F54"/>
            </a:solidFill>
            <a:round/>
            <a:headEnd/>
            <a:tailEnd/>
          </a:ln>
        </p:spPr>
        <p:txBody>
          <a:bodyPr vert="horz" wrap="square" lIns="121990" tIns="60995" rIns="121990" bIns="60995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b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굴림" pitchFamily="50" charset="-127"/>
              </a:rPr>
              <a:t>권주희</a:t>
            </a:r>
            <a:endParaRPr kumimoji="1" lang="en-US" altLang="ko-KR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굴림" pitchFamily="50" charset="-127"/>
            </a:endParaRPr>
          </a:p>
        </p:txBody>
      </p:sp>
      <p:sp>
        <p:nvSpPr>
          <p:cNvPr id="27" name="_x223363584"/>
          <p:cNvSpPr>
            <a:spLocks noChangeArrowheads="1"/>
          </p:cNvSpPr>
          <p:nvPr/>
        </p:nvSpPr>
        <p:spPr bwMode="auto">
          <a:xfrm>
            <a:off x="5256574" y="2448863"/>
            <a:ext cx="1652290" cy="558929"/>
          </a:xfrm>
          <a:prstGeom prst="roundRect">
            <a:avLst>
              <a:gd name="adj" fmla="val 16000"/>
            </a:avLst>
          </a:prstGeom>
          <a:solidFill>
            <a:srgbClr val="EE5F54"/>
          </a:solidFill>
          <a:ln w="9525">
            <a:solidFill>
              <a:srgbClr val="EE5F54"/>
            </a:solidFill>
            <a:round/>
            <a:headEnd/>
            <a:tailEnd/>
          </a:ln>
        </p:spPr>
        <p:txBody>
          <a:bodyPr vert="horz" wrap="square" lIns="121990" tIns="60995" rIns="121990" bIns="60995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굴림" pitchFamily="50" charset="-127"/>
              </a:rPr>
              <a:t>김지선</a:t>
            </a:r>
            <a:endParaRPr kumimoji="1" lang="en-US" altLang="ko-KR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굴림" pitchFamily="50" charset="-127"/>
            </a:endParaRPr>
          </a:p>
        </p:txBody>
      </p:sp>
      <p:sp>
        <p:nvSpPr>
          <p:cNvPr id="28" name="_x223363584"/>
          <p:cNvSpPr>
            <a:spLocks noChangeArrowheads="1"/>
          </p:cNvSpPr>
          <p:nvPr/>
        </p:nvSpPr>
        <p:spPr bwMode="auto">
          <a:xfrm>
            <a:off x="8477026" y="2455777"/>
            <a:ext cx="1652290" cy="558929"/>
          </a:xfrm>
          <a:prstGeom prst="roundRect">
            <a:avLst>
              <a:gd name="adj" fmla="val 16000"/>
            </a:avLst>
          </a:prstGeom>
          <a:solidFill>
            <a:srgbClr val="EE5F54"/>
          </a:solidFill>
          <a:ln w="9525">
            <a:solidFill>
              <a:srgbClr val="EE5F54"/>
            </a:solidFill>
            <a:round/>
            <a:headEnd/>
            <a:tailEnd/>
          </a:ln>
        </p:spPr>
        <p:txBody>
          <a:bodyPr vert="horz" wrap="square" lIns="121990" tIns="60995" rIns="121990" bIns="60995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b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굴림" pitchFamily="50" charset="-127"/>
              </a:rPr>
              <a:t>김민주</a:t>
            </a:r>
            <a:endParaRPr kumimoji="1" lang="en-US" altLang="ko-KR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굴림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528101" y="4869954"/>
            <a:ext cx="7200800" cy="1512168"/>
          </a:xfrm>
          <a:prstGeom prst="rect">
            <a:avLst/>
          </a:prstGeom>
          <a:noFill/>
          <a:ln w="41275">
            <a:solidFill>
              <a:srgbClr val="EE5F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90" tIns="60995" rIns="121990" bIns="60995" rtlCol="0" anchor="t"/>
          <a:lstStyle/>
          <a:p>
            <a:pPr algn="ctr">
              <a:lnSpc>
                <a:spcPct val="150000"/>
              </a:lnSpc>
            </a:pPr>
            <a:endParaRPr lang="ko-KR" altLang="en-US" sz="1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앱</a:t>
            </a:r>
            <a:r>
              <a:rPr lang="ko-KR" altLang="en-US" sz="20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디스플레</a:t>
            </a:r>
            <a:r>
              <a:rPr lang="ko-KR" altLang="en-US" sz="20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화면 디자인 및 구조 </a:t>
            </a:r>
            <a:r>
              <a:rPr lang="ko-KR" altLang="en-US" sz="20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</a:t>
            </a:r>
            <a:endParaRPr lang="en-US" altLang="ko-KR" sz="20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DB </a:t>
            </a:r>
            <a:r>
              <a:rPr lang="ko-KR" altLang="en-US" sz="20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 및 구축</a:t>
            </a:r>
            <a:endParaRPr lang="en-US" altLang="ko-KR" sz="20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최종 테스트 및 수정</a:t>
            </a:r>
            <a:endParaRPr lang="en-US" altLang="ko-KR" sz="20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5A68586D-E39F-415D-8507-F65CEF48B534}"/>
              </a:ext>
            </a:extLst>
          </p:cNvPr>
          <p:cNvSpPr txBox="1"/>
          <p:nvPr/>
        </p:nvSpPr>
        <p:spPr>
          <a:xfrm>
            <a:off x="5376490" y="4365898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공통사항</a:t>
            </a:r>
          </a:p>
        </p:txBody>
      </p:sp>
    </p:spTree>
    <p:extLst>
      <p:ext uri="{BB962C8B-B14F-4D97-AF65-F5344CB8AC3E}">
        <p14:creationId xmlns:p14="http://schemas.microsoft.com/office/powerpoint/2010/main" val="393474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9233" y="286831"/>
            <a:ext cx="602903" cy="60257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90" tIns="60995" rIns="121990" bIns="60995" rtlCol="0" anchor="ctr"/>
          <a:lstStyle/>
          <a:p>
            <a:pPr algn="ctr"/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4858" y="501354"/>
            <a:ext cx="4723645" cy="41556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90" tIns="60995" rIns="121990" bIns="60995" rtlCol="0">
            <a:spAutoFit/>
          </a:bodyPr>
          <a:lstStyle/>
          <a:p>
            <a:r>
              <a:rPr lang="ko-KR" altLang="en-US" sz="1900" b="1" spc="-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 사양</a:t>
            </a:r>
            <a:endParaRPr lang="en-US" altLang="ko-KR" sz="1900" b="1" spc="-2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2775" y="286831"/>
            <a:ext cx="10873128" cy="6991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90" tIns="60995" rIns="121990" bIns="60995"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8299" y="362361"/>
            <a:ext cx="864771" cy="4515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90" tIns="60995" rIns="121990" bIns="60995" rtlCol="0">
            <a:spAutoFit/>
          </a:bodyPr>
          <a:lstStyle/>
          <a:p>
            <a:pPr algn="ctr"/>
            <a:r>
              <a:rPr lang="en-US" altLang="ko-KR" sz="2100" b="1" dirty="0" smtClean="0">
                <a:solidFill>
                  <a:schemeClr val="bg1"/>
                </a:solidFill>
              </a:rPr>
              <a:t>04</a:t>
            </a:r>
            <a:endParaRPr lang="ko-KR" altLang="en-US" sz="2100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91E7F6B-9841-498A-A5A9-C42E1D0CC1FE}"/>
              </a:ext>
            </a:extLst>
          </p:cNvPr>
          <p:cNvSpPr txBox="1"/>
          <p:nvPr/>
        </p:nvSpPr>
        <p:spPr>
          <a:xfrm>
            <a:off x="262507" y="1921618"/>
            <a:ext cx="8646567" cy="1508176"/>
          </a:xfrm>
          <a:prstGeom prst="rect">
            <a:avLst/>
          </a:prstGeom>
          <a:noFill/>
        </p:spPr>
        <p:txBody>
          <a:bodyPr wrap="square" lIns="121990" tIns="60995" rIns="121990" bIns="60995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라즈베리 파이 공식 </a:t>
            </a:r>
            <a:r>
              <a:rPr lang="en-US" altLang="ko-KR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</a:t>
            </a:r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인치 터치스크린</a:t>
            </a:r>
            <a:endParaRPr lang="en-US" altLang="ko-KR" sz="1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dimension : 194mm x 110mm x 20mm (including standoffs)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Viewable screen size: 155mm x 86mm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800 x 480 pixels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 finger capacitive </a:t>
            </a:r>
            <a:r>
              <a:rPr lang="en-US" altLang="ko-KR" sz="1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touch</a:t>
            </a:r>
            <a:endParaRPr lang="en-US" altLang="ko-KR" sz="1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113B193-1FF0-43F1-B13F-FAD54B2997BE}"/>
              </a:ext>
            </a:extLst>
          </p:cNvPr>
          <p:cNvSpPr txBox="1"/>
          <p:nvPr/>
        </p:nvSpPr>
        <p:spPr>
          <a:xfrm>
            <a:off x="262507" y="4365898"/>
            <a:ext cx="8646567" cy="1785175"/>
          </a:xfrm>
          <a:prstGeom prst="rect">
            <a:avLst/>
          </a:prstGeom>
          <a:noFill/>
        </p:spPr>
        <p:txBody>
          <a:bodyPr wrap="square" lIns="121990" tIns="60995" rIns="121990" bIns="60995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FPM10A </a:t>
            </a:r>
            <a:r>
              <a:rPr lang="ko-KR" altLang="en-US" sz="18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고정밀</a:t>
            </a:r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광학식 지문인식 센서 모듈</a:t>
            </a:r>
            <a:endParaRPr lang="en-US" altLang="ko-KR" sz="1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Time of fingerprint image input (</a:t>
            </a:r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지문인식 속도</a:t>
            </a:r>
            <a:r>
              <a:rPr lang="en-US" altLang="ko-KR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: &lt; 1 seconds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dimension : 21.5mm</a:t>
            </a:r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x</a:t>
            </a:r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58mm</a:t>
            </a:r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x</a:t>
            </a:r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Window size : 14 x 18mm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Profile : 256 bytes / template file : 512 bytes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Storage capacity : </a:t>
            </a:r>
            <a:r>
              <a:rPr lang="en-US" altLang="ko-KR" sz="1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1000</a:t>
            </a:r>
            <a:endParaRPr lang="en-US" altLang="ko-KR" sz="1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B56A0439-C8C4-4096-BBED-20F6296AE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8994" y="1263007"/>
            <a:ext cx="3240360" cy="245481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35D12169-CC8C-4170-BEC8-E65817F03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898" y="4157509"/>
            <a:ext cx="2071298" cy="186457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DBA94FCA-CC74-4EB2-923D-7CC1B14ED4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5138" y="4221882"/>
            <a:ext cx="1970613" cy="1813819"/>
          </a:xfrm>
          <a:prstGeom prst="rect">
            <a:avLst/>
          </a:prstGeom>
        </p:spPr>
      </p:pic>
      <p:sp>
        <p:nvSpPr>
          <p:cNvPr id="23" name="_x223363584"/>
          <p:cNvSpPr>
            <a:spLocks noChangeArrowheads="1"/>
          </p:cNvSpPr>
          <p:nvPr/>
        </p:nvSpPr>
        <p:spPr bwMode="auto">
          <a:xfrm>
            <a:off x="340122" y="1315247"/>
            <a:ext cx="2088232" cy="492827"/>
          </a:xfrm>
          <a:prstGeom prst="roundRect">
            <a:avLst>
              <a:gd name="adj" fmla="val 16000"/>
            </a:avLst>
          </a:prstGeom>
          <a:solidFill>
            <a:srgbClr val="EE5F54"/>
          </a:solidFill>
          <a:ln w="9525">
            <a:solidFill>
              <a:srgbClr val="EE5F54"/>
            </a:solidFill>
            <a:round/>
            <a:headEnd/>
            <a:tailEnd/>
          </a:ln>
        </p:spPr>
        <p:txBody>
          <a:bodyPr vert="horz" wrap="square" lIns="121990" tIns="60995" rIns="121990" bIns="60995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0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굴림" pitchFamily="50" charset="-127"/>
              </a:rPr>
              <a:t>라즈베리파</a:t>
            </a:r>
            <a:r>
              <a:rPr kumimoji="1" lang="ko-KR" altLang="en-US" sz="2000" b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굴림" pitchFamily="50" charset="-127"/>
              </a:rPr>
              <a:t>이</a:t>
            </a:r>
            <a:endParaRPr kumimoji="1" lang="en-US" altLang="ko-KR" sz="20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굴림" pitchFamily="50" charset="-127"/>
            </a:endParaRPr>
          </a:p>
        </p:txBody>
      </p:sp>
      <p:sp>
        <p:nvSpPr>
          <p:cNvPr id="24" name="_x223363584"/>
          <p:cNvSpPr>
            <a:spLocks noChangeArrowheads="1"/>
          </p:cNvSpPr>
          <p:nvPr/>
        </p:nvSpPr>
        <p:spPr bwMode="auto">
          <a:xfrm>
            <a:off x="340122" y="3767079"/>
            <a:ext cx="1800200" cy="492827"/>
          </a:xfrm>
          <a:prstGeom prst="roundRect">
            <a:avLst>
              <a:gd name="adj" fmla="val 16000"/>
            </a:avLst>
          </a:prstGeom>
          <a:solidFill>
            <a:srgbClr val="EE5F54"/>
          </a:solidFill>
          <a:ln w="9525">
            <a:solidFill>
              <a:srgbClr val="EE5F54"/>
            </a:solidFill>
            <a:round/>
            <a:headEnd/>
            <a:tailEnd/>
          </a:ln>
        </p:spPr>
        <p:txBody>
          <a:bodyPr vert="horz" wrap="square" lIns="121990" tIns="60995" rIns="121990" bIns="60995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000" b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굴림" pitchFamily="50" charset="-127"/>
              </a:rPr>
              <a:t>지문인식센서</a:t>
            </a:r>
            <a:endParaRPr kumimoji="1" lang="en-US" altLang="ko-KR" sz="20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694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9233" y="286831"/>
            <a:ext cx="602903" cy="60257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90" tIns="60995" rIns="121990" bIns="60995" rtlCol="0" anchor="ctr"/>
          <a:lstStyle/>
          <a:p>
            <a:pPr algn="ctr"/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2775" y="468670"/>
            <a:ext cx="5534481" cy="41556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90" tIns="60995" rIns="121990" bIns="60995" rtlCol="0">
            <a:spAutoFit/>
          </a:bodyPr>
          <a:lstStyle/>
          <a:p>
            <a:r>
              <a:rPr lang="ko-KR" altLang="en-US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연구 </a:t>
            </a:r>
            <a:r>
              <a:rPr lang="ko-KR" altLang="en-US" sz="1900" b="1" spc="-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내용</a:t>
            </a:r>
            <a:r>
              <a:rPr lang="en-US" altLang="ko-KR" sz="1900" b="1" spc="-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(</a:t>
            </a:r>
            <a:r>
              <a:rPr lang="ko-KR" altLang="en-US" sz="1900" b="1" spc="-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중간 발표 이후</a:t>
            </a:r>
            <a:r>
              <a:rPr lang="en-US" altLang="ko-KR" sz="1900" b="1" spc="-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en-US" altLang="ko-KR" sz="1900" b="1" spc="-2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2775" y="286831"/>
            <a:ext cx="10873128" cy="6991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90" tIns="60995" rIns="121990" bIns="60995"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8299" y="362361"/>
            <a:ext cx="864771" cy="4515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90" tIns="60995" rIns="121990" bIns="60995" rtlCol="0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</a:rPr>
              <a:t>05</a:t>
            </a:r>
            <a:endParaRPr lang="ko-KR" altLang="en-US" sz="2100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125098" y="6390152"/>
            <a:ext cx="2847023" cy="365210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91E7F6B-9841-498A-A5A9-C42E1D0CC1FE}"/>
              </a:ext>
            </a:extLst>
          </p:cNvPr>
          <p:cNvSpPr txBox="1"/>
          <p:nvPr/>
        </p:nvSpPr>
        <p:spPr>
          <a:xfrm>
            <a:off x="2489720" y="1607710"/>
            <a:ext cx="4622369" cy="677082"/>
          </a:xfrm>
          <a:prstGeom prst="rect">
            <a:avLst/>
          </a:prstGeom>
          <a:noFill/>
        </p:spPr>
        <p:txBody>
          <a:bodyPr wrap="none" lIns="121895" tIns="60947" rIns="121895" bIns="60947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출석 인증</a:t>
            </a:r>
            <a:r>
              <a:rPr lang="en-US" altLang="ko-KR" sz="1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</a:t>
            </a:r>
            <a:r>
              <a:rPr lang="ko-KR" altLang="en-US" sz="1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확인 자리 맡기 기능 디자인 추가</a:t>
            </a:r>
            <a:endParaRPr lang="en-US" altLang="ko-KR" sz="1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_x223363584"/>
          <p:cNvSpPr>
            <a:spLocks noChangeArrowheads="1"/>
          </p:cNvSpPr>
          <p:nvPr/>
        </p:nvSpPr>
        <p:spPr bwMode="auto">
          <a:xfrm>
            <a:off x="682055" y="1778738"/>
            <a:ext cx="1510988" cy="492442"/>
          </a:xfrm>
          <a:prstGeom prst="roundRect">
            <a:avLst>
              <a:gd name="adj" fmla="val 16000"/>
            </a:avLst>
          </a:prstGeom>
          <a:solidFill>
            <a:srgbClr val="EE5F54"/>
          </a:solidFill>
          <a:ln w="9525">
            <a:solidFill>
              <a:srgbClr val="EE5F54"/>
            </a:solidFill>
            <a:round/>
            <a:headEnd/>
            <a:tailEnd/>
          </a:ln>
        </p:spPr>
        <p:txBody>
          <a:bodyPr vert="horz" wrap="square" lIns="121895" tIns="60947" rIns="121895" bIns="60947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998" b="1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굴림" pitchFamily="50" charset="-127"/>
              </a:rPr>
              <a:t>5/1~17</a:t>
            </a:r>
            <a:endParaRPr kumimoji="1" lang="en-US" altLang="ko-KR" sz="1998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굴림" pitchFamily="50" charset="-127"/>
            </a:endParaRPr>
          </a:p>
        </p:txBody>
      </p:sp>
      <p:sp>
        <p:nvSpPr>
          <p:cNvPr id="16" name="_x223363584"/>
          <p:cNvSpPr>
            <a:spLocks noChangeArrowheads="1"/>
          </p:cNvSpPr>
          <p:nvPr/>
        </p:nvSpPr>
        <p:spPr bwMode="auto">
          <a:xfrm>
            <a:off x="700162" y="2788991"/>
            <a:ext cx="1507097" cy="503663"/>
          </a:xfrm>
          <a:prstGeom prst="roundRect">
            <a:avLst>
              <a:gd name="adj" fmla="val 16000"/>
            </a:avLst>
          </a:prstGeom>
          <a:solidFill>
            <a:srgbClr val="EE5F54"/>
          </a:solidFill>
          <a:ln w="9525">
            <a:solidFill>
              <a:srgbClr val="EE5F54"/>
            </a:solidFill>
            <a:round/>
            <a:headEnd/>
            <a:tailEnd/>
          </a:ln>
        </p:spPr>
        <p:txBody>
          <a:bodyPr vert="horz" wrap="square" lIns="121895" tIns="60947" rIns="121895" bIns="60947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998" b="1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굴림" pitchFamily="50" charset="-127"/>
              </a:rPr>
              <a:t>5/18~31</a:t>
            </a:r>
            <a:endParaRPr kumimoji="1" lang="en-US" altLang="ko-KR" sz="1998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굴림" pitchFamily="50" charset="-127"/>
            </a:endParaRPr>
          </a:p>
        </p:txBody>
      </p:sp>
      <p:sp>
        <p:nvSpPr>
          <p:cNvPr id="17" name="_x223363584">
            <a:extLst>
              <a:ext uri="{FF2B5EF4-FFF2-40B4-BE49-F238E27FC236}">
                <a16:creationId xmlns:a16="http://schemas.microsoft.com/office/drawing/2014/main" xmlns="" id="{7563879D-6900-4DD4-9F67-80B7662F3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162" y="3883266"/>
            <a:ext cx="1507097" cy="503663"/>
          </a:xfrm>
          <a:prstGeom prst="roundRect">
            <a:avLst>
              <a:gd name="adj" fmla="val 16000"/>
            </a:avLst>
          </a:prstGeom>
          <a:solidFill>
            <a:srgbClr val="EE5F54"/>
          </a:solidFill>
          <a:ln w="9525">
            <a:solidFill>
              <a:srgbClr val="EE5F54"/>
            </a:solidFill>
            <a:round/>
            <a:headEnd/>
            <a:tailEnd/>
          </a:ln>
        </p:spPr>
        <p:txBody>
          <a:bodyPr vert="horz" wrap="square" lIns="121895" tIns="60947" rIns="121895" bIns="60947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998" b="1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굴림" pitchFamily="50" charset="-127"/>
              </a:rPr>
              <a:t>6</a:t>
            </a:r>
            <a:r>
              <a:rPr kumimoji="1" lang="en-US" altLang="ko-KR" sz="1998" b="1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굴림" pitchFamily="50" charset="-127"/>
              </a:rPr>
              <a:t>/1~10</a:t>
            </a:r>
            <a:endParaRPr kumimoji="1" lang="en-US" altLang="ko-KR" sz="1998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굴림" pitchFamily="50" charset="-127"/>
            </a:endParaRPr>
          </a:p>
        </p:txBody>
      </p:sp>
      <p:sp>
        <p:nvSpPr>
          <p:cNvPr id="20" name="_x223363584">
            <a:extLst>
              <a:ext uri="{FF2B5EF4-FFF2-40B4-BE49-F238E27FC236}">
                <a16:creationId xmlns:a16="http://schemas.microsoft.com/office/drawing/2014/main" xmlns="" id="{C3636D8B-3624-44BA-B649-40BBFD56AC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055" y="4948972"/>
            <a:ext cx="1507097" cy="503663"/>
          </a:xfrm>
          <a:prstGeom prst="roundRect">
            <a:avLst>
              <a:gd name="adj" fmla="val 16000"/>
            </a:avLst>
          </a:prstGeom>
          <a:solidFill>
            <a:srgbClr val="EE5F54"/>
          </a:solidFill>
          <a:ln w="9525">
            <a:solidFill>
              <a:srgbClr val="EE5F54"/>
            </a:solidFill>
            <a:round/>
            <a:headEnd/>
            <a:tailEnd/>
          </a:ln>
        </p:spPr>
        <p:txBody>
          <a:bodyPr vert="horz" wrap="square" lIns="121895" tIns="60947" rIns="121895" bIns="60947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998" b="1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굴림" pitchFamily="50" charset="-127"/>
              </a:rPr>
              <a:t>6/10</a:t>
            </a:r>
            <a:endParaRPr kumimoji="1" lang="en-US" altLang="ko-KR" sz="1998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굴림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6DBB65E4-4736-4CB6-8577-240D68AB06A6}"/>
              </a:ext>
            </a:extLst>
          </p:cNvPr>
          <p:cNvSpPr txBox="1"/>
          <p:nvPr/>
        </p:nvSpPr>
        <p:spPr>
          <a:xfrm>
            <a:off x="2482254" y="4869954"/>
            <a:ext cx="8803084" cy="676826"/>
          </a:xfrm>
          <a:prstGeom prst="rect">
            <a:avLst/>
          </a:prstGeom>
          <a:noFill/>
        </p:spPr>
        <p:txBody>
          <a:bodyPr wrap="square" lIns="121895" tIns="60947" rIns="121895" bIns="60947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799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최종 기말 발표 </a:t>
            </a:r>
            <a:r>
              <a:rPr lang="en-US" altLang="ko-KR" sz="1799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ppt</a:t>
            </a:r>
            <a:r>
              <a:rPr lang="en-US" altLang="ko-KR" sz="1799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799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준비</a:t>
            </a:r>
            <a:r>
              <a:rPr lang="en-US" altLang="ko-KR" sz="1799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799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799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D2EE15DB-8769-4C59-BCF3-50D574431E49}"/>
              </a:ext>
            </a:extLst>
          </p:cNvPr>
          <p:cNvSpPr txBox="1"/>
          <p:nvPr/>
        </p:nvSpPr>
        <p:spPr>
          <a:xfrm>
            <a:off x="2496470" y="3752418"/>
            <a:ext cx="7632848" cy="607641"/>
          </a:xfrm>
          <a:prstGeom prst="rect">
            <a:avLst/>
          </a:prstGeom>
          <a:noFill/>
        </p:spPr>
        <p:txBody>
          <a:bodyPr wrap="square" lIns="121895" tIns="60947" rIns="121895" bIns="60947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799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 애플리케이션 설계 및 구현 </a:t>
            </a:r>
            <a:endParaRPr lang="en-US" altLang="ko-KR" sz="1799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A0BE55F6-03A0-490D-B0E7-CB6712DDDD88}"/>
              </a:ext>
            </a:extLst>
          </p:cNvPr>
          <p:cNvSpPr txBox="1"/>
          <p:nvPr/>
        </p:nvSpPr>
        <p:spPr>
          <a:xfrm>
            <a:off x="2496470" y="2618705"/>
            <a:ext cx="7938988" cy="607832"/>
          </a:xfrm>
          <a:prstGeom prst="rect">
            <a:avLst/>
          </a:prstGeom>
          <a:noFill/>
        </p:spPr>
        <p:txBody>
          <a:bodyPr wrap="square" lIns="121895" tIns="60947" rIns="121895" bIns="60947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DB </a:t>
            </a:r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 및 구축</a:t>
            </a:r>
            <a:r>
              <a:rPr lang="en-US" altLang="ko-KR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5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9233" y="286831"/>
            <a:ext cx="602903" cy="60257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90" tIns="60995" rIns="121990" bIns="60995" rtlCol="0" anchor="ctr"/>
          <a:lstStyle/>
          <a:p>
            <a:pPr algn="ctr"/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2775" y="468670"/>
            <a:ext cx="5534481" cy="41556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90" tIns="60995" rIns="121990" bIns="60995" rtlCol="0">
            <a:spAutoFit/>
          </a:bodyPr>
          <a:lstStyle/>
          <a:p>
            <a:r>
              <a:rPr lang="ko-KR" altLang="en-US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연구 </a:t>
            </a:r>
            <a:r>
              <a:rPr lang="ko-KR" altLang="en-US" sz="1900" b="1" spc="-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내용</a:t>
            </a:r>
            <a:r>
              <a:rPr lang="en-US" altLang="ko-KR" sz="1900" b="1" spc="-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900" b="1" spc="-2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2775" y="286831"/>
            <a:ext cx="10873128" cy="6991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90" tIns="60995" rIns="121990" bIns="60995"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8299" y="362361"/>
            <a:ext cx="864771" cy="4515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90" tIns="60995" rIns="121990" bIns="60995" rtlCol="0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</a:rPr>
              <a:t>05</a:t>
            </a:r>
            <a:endParaRPr lang="ko-KR" altLang="en-US" sz="2100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125098" y="6390152"/>
            <a:ext cx="2847023" cy="365210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F1D5C412-641F-4344-AFCC-892A75A56B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1" t="3619" r="10467" b="4710"/>
          <a:stretch/>
        </p:blipFill>
        <p:spPr>
          <a:xfrm>
            <a:off x="2461942" y="1773610"/>
            <a:ext cx="7345770" cy="438866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5964CA44-C8FA-46D5-BC23-B2A41F5A764D}"/>
              </a:ext>
            </a:extLst>
          </p:cNvPr>
          <p:cNvSpPr/>
          <p:nvPr/>
        </p:nvSpPr>
        <p:spPr>
          <a:xfrm>
            <a:off x="0" y="1088260"/>
            <a:ext cx="4873279" cy="461665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</a:t>
            </a:r>
            <a:r>
              <a:rPr lang="ko-KR" altLang="en-US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개발 프로그램 구현도 </a:t>
            </a:r>
            <a:r>
              <a:rPr lang="en-US" altLang="ko-KR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  <a:endParaRPr lang="en-US" altLang="ko-KR" cap="none" spc="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079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9233" y="286831"/>
            <a:ext cx="602903" cy="60257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90" tIns="60995" rIns="121990" bIns="60995" rtlCol="0" anchor="ctr"/>
          <a:lstStyle/>
          <a:p>
            <a:pPr algn="ctr"/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2775" y="468670"/>
            <a:ext cx="5534481" cy="41556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90" tIns="60995" rIns="121990" bIns="60995" rtlCol="0">
            <a:spAutoFit/>
          </a:bodyPr>
          <a:lstStyle/>
          <a:p>
            <a:r>
              <a:rPr lang="ko-KR" altLang="en-US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연구 </a:t>
            </a:r>
            <a:r>
              <a:rPr lang="ko-KR" altLang="en-US" sz="1900" b="1" spc="-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내용</a:t>
            </a:r>
            <a:r>
              <a:rPr lang="en-US" altLang="ko-KR" sz="1900" b="1" spc="-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900" b="1" spc="-2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2775" y="286831"/>
            <a:ext cx="10873128" cy="6991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90" tIns="60995" rIns="121990" bIns="60995"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8299" y="362361"/>
            <a:ext cx="864771" cy="4515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90" tIns="60995" rIns="121990" bIns="60995" rtlCol="0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</a:rPr>
              <a:t>05</a:t>
            </a:r>
            <a:endParaRPr lang="ko-KR" altLang="en-US" sz="2100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125098" y="6390152"/>
            <a:ext cx="2847023" cy="365210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5964CA44-C8FA-46D5-BC23-B2A41F5A764D}"/>
              </a:ext>
            </a:extLst>
          </p:cNvPr>
          <p:cNvSpPr/>
          <p:nvPr/>
        </p:nvSpPr>
        <p:spPr>
          <a:xfrm>
            <a:off x="0" y="1088260"/>
            <a:ext cx="4873279" cy="461665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</a:t>
            </a:r>
            <a:r>
              <a:rPr lang="ko-KR" altLang="en-US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중간 결과물 구상도</a:t>
            </a:r>
            <a:r>
              <a:rPr lang="en-US" altLang="ko-KR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  <a:endParaRPr lang="en-US" altLang="ko-KR" cap="none" spc="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8808890-EA40-4DF6-9DC1-B1050A835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819" y="1583184"/>
            <a:ext cx="9361040" cy="520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9233" y="286831"/>
            <a:ext cx="602903" cy="60257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90" tIns="60995" rIns="121990" bIns="60995" rtlCol="0" anchor="ctr"/>
          <a:lstStyle/>
          <a:p>
            <a:pPr algn="ctr"/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2775" y="468670"/>
            <a:ext cx="5534481" cy="41556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90" tIns="60995" rIns="121990" bIns="60995" rtlCol="0">
            <a:spAutoFit/>
          </a:bodyPr>
          <a:lstStyle/>
          <a:p>
            <a:r>
              <a:rPr lang="ko-KR" altLang="en-US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연구 </a:t>
            </a:r>
            <a:r>
              <a:rPr lang="ko-KR" altLang="en-US" sz="1900" b="1" spc="-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내용</a:t>
            </a:r>
            <a:r>
              <a:rPr lang="en-US" altLang="ko-KR" sz="1900" b="1" spc="-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900" b="1" spc="-2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2775" y="286831"/>
            <a:ext cx="10873128" cy="6991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90" tIns="60995" rIns="121990" bIns="60995"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8299" y="362361"/>
            <a:ext cx="864771" cy="4515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90" tIns="60995" rIns="121990" bIns="60995" rtlCol="0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</a:rPr>
              <a:t>05</a:t>
            </a:r>
            <a:endParaRPr lang="ko-KR" altLang="en-US" sz="2100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125098" y="6390152"/>
            <a:ext cx="2847023" cy="365210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32" y="1556362"/>
            <a:ext cx="5112099" cy="4409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2EE15DB-8769-4C59-BCF3-50D574431E49}"/>
              </a:ext>
            </a:extLst>
          </p:cNvPr>
          <p:cNvSpPr txBox="1"/>
          <p:nvPr/>
        </p:nvSpPr>
        <p:spPr>
          <a:xfrm>
            <a:off x="628154" y="981522"/>
            <a:ext cx="3587249" cy="607641"/>
          </a:xfrm>
          <a:prstGeom prst="rect">
            <a:avLst/>
          </a:prstGeom>
          <a:noFill/>
        </p:spPr>
        <p:txBody>
          <a:bodyPr wrap="square" lIns="121895" tIns="60947" rIns="121895" bIns="60947" rtlCol="0" anchor="ctr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799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자신이 수강하는 강좌조회 </a:t>
            </a:r>
            <a:r>
              <a:rPr lang="en-US" altLang="ko-KR" sz="1799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</a:t>
            </a:r>
            <a:endParaRPr lang="en-US" altLang="ko-KR" sz="1799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D2EE15DB-8769-4C59-BCF3-50D574431E49}"/>
              </a:ext>
            </a:extLst>
          </p:cNvPr>
          <p:cNvSpPr txBox="1"/>
          <p:nvPr/>
        </p:nvSpPr>
        <p:spPr>
          <a:xfrm>
            <a:off x="6150324" y="909514"/>
            <a:ext cx="5423046" cy="676826"/>
          </a:xfrm>
          <a:prstGeom prst="rect">
            <a:avLst/>
          </a:prstGeom>
          <a:noFill/>
        </p:spPr>
        <p:txBody>
          <a:bodyPr wrap="square" lIns="121895" tIns="60947" rIns="121895" bIns="60947" rtlCol="0" anchor="ctr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799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자신이 수강하는</a:t>
            </a:r>
            <a:r>
              <a:rPr lang="en-US" altLang="ko-KR" sz="1799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799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하나의 강좌 출석 조회</a:t>
            </a:r>
            <a:r>
              <a:rPr lang="en-US" altLang="ko-KR" sz="1799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799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</a:t>
            </a:r>
            <a:endParaRPr lang="en-US" altLang="ko-KR" sz="1799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769" y="1557586"/>
            <a:ext cx="4824537" cy="3513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717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9233" y="286831"/>
            <a:ext cx="602903" cy="60257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90" tIns="60995" rIns="121990" bIns="60995" rtlCol="0" anchor="ctr"/>
          <a:lstStyle/>
          <a:p>
            <a:pPr algn="ctr"/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2775" y="468670"/>
            <a:ext cx="5534481" cy="41556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90" tIns="60995" rIns="121990" bIns="60995" rtlCol="0">
            <a:spAutoFit/>
          </a:bodyPr>
          <a:lstStyle/>
          <a:p>
            <a:r>
              <a:rPr lang="ko-KR" altLang="en-US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연구 </a:t>
            </a:r>
            <a:r>
              <a:rPr lang="ko-KR" altLang="en-US" sz="1900" b="1" spc="-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내용</a:t>
            </a:r>
            <a:r>
              <a:rPr lang="en-US" altLang="ko-KR" sz="1900" b="1" spc="-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900" b="1" spc="-2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2775" y="286831"/>
            <a:ext cx="10873128" cy="6991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90" tIns="60995" rIns="121990" bIns="60995"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8299" y="362361"/>
            <a:ext cx="864771" cy="4515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90" tIns="60995" rIns="121990" bIns="60995" rtlCol="0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</a:rPr>
              <a:t>05</a:t>
            </a:r>
            <a:endParaRPr lang="ko-KR" altLang="en-US" sz="2100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125098" y="6390152"/>
            <a:ext cx="2847023" cy="365210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2EE15DB-8769-4C59-BCF3-50D574431E49}"/>
              </a:ext>
            </a:extLst>
          </p:cNvPr>
          <p:cNvSpPr txBox="1"/>
          <p:nvPr/>
        </p:nvSpPr>
        <p:spPr>
          <a:xfrm>
            <a:off x="5978929" y="981522"/>
            <a:ext cx="5886974" cy="676826"/>
          </a:xfrm>
          <a:prstGeom prst="rect">
            <a:avLst/>
          </a:prstGeom>
          <a:noFill/>
        </p:spPr>
        <p:txBody>
          <a:bodyPr wrap="square" lIns="121895" tIns="60947" rIns="121895" bIns="60947" rtlCol="0" anchor="ctr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799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자신이 강의하는 </a:t>
            </a:r>
            <a:r>
              <a:rPr lang="ko-KR" altLang="en-US" sz="1799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하나</a:t>
            </a:r>
            <a:r>
              <a:rPr lang="ko-KR" altLang="en-US" sz="1799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</a:t>
            </a:r>
            <a:r>
              <a:rPr lang="ko-KR" altLang="en-US" sz="1799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강좌의 학생들 조회 </a:t>
            </a:r>
            <a:r>
              <a:rPr lang="en-US" altLang="ko-KR" sz="1799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</a:t>
            </a:r>
            <a:endParaRPr lang="en-US" altLang="ko-KR" sz="1799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2EE15DB-8769-4C59-BCF3-50D574431E49}"/>
              </a:ext>
            </a:extLst>
          </p:cNvPr>
          <p:cNvSpPr txBox="1"/>
          <p:nvPr/>
        </p:nvSpPr>
        <p:spPr>
          <a:xfrm>
            <a:off x="645509" y="1010276"/>
            <a:ext cx="4303125" cy="676826"/>
          </a:xfrm>
          <a:prstGeom prst="rect">
            <a:avLst/>
          </a:prstGeom>
          <a:noFill/>
        </p:spPr>
        <p:txBody>
          <a:bodyPr wrap="square" lIns="121895" tIns="60947" rIns="121895" bIns="60947" rtlCol="0" anchor="ctr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799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자신이 강의하는 강좌 조회 </a:t>
            </a:r>
            <a:r>
              <a:rPr lang="en-US" altLang="ko-KR" sz="1799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</a:t>
            </a:r>
            <a:endParaRPr lang="en-US" altLang="ko-KR" sz="1799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02" y="1624882"/>
            <a:ext cx="4299140" cy="4181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125"/>
          <a:stretch/>
        </p:blipFill>
        <p:spPr bwMode="auto">
          <a:xfrm>
            <a:off x="6182302" y="1701602"/>
            <a:ext cx="4094924" cy="1123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56"/>
          <a:stretch/>
        </p:blipFill>
        <p:spPr bwMode="auto">
          <a:xfrm>
            <a:off x="6052555" y="2800948"/>
            <a:ext cx="4694692" cy="235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657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9233" y="286831"/>
            <a:ext cx="602903" cy="60257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90" tIns="60995" rIns="121990" bIns="60995" rtlCol="0" anchor="ctr"/>
          <a:lstStyle/>
          <a:p>
            <a:pPr algn="ctr"/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2775" y="286831"/>
            <a:ext cx="10873128" cy="6991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90" tIns="60995" rIns="121990" bIns="60995"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8299" y="362361"/>
            <a:ext cx="864771" cy="4515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90" tIns="60995" rIns="121990" bIns="60995" rtlCol="0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</a:rPr>
              <a:t>06</a:t>
            </a:r>
            <a:endParaRPr lang="ko-KR" altLang="en-US" sz="2100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A49AFE9-1D46-4A5B-A18B-0CBC45E4AC37}"/>
              </a:ext>
            </a:extLst>
          </p:cNvPr>
          <p:cNvSpPr txBox="1"/>
          <p:nvPr/>
        </p:nvSpPr>
        <p:spPr>
          <a:xfrm>
            <a:off x="894858" y="501354"/>
            <a:ext cx="5534481" cy="41556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90" tIns="60995" rIns="121990" bIns="60995" rtlCol="0">
            <a:spAutoFit/>
          </a:bodyPr>
          <a:lstStyle/>
          <a:p>
            <a:r>
              <a:rPr lang="ko-KR" altLang="en-US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중간결과물 </a:t>
            </a:r>
            <a:r>
              <a:rPr lang="en-US" altLang="ko-KR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1900" b="1" spc="-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모델링  수정</a:t>
            </a:r>
            <a:endParaRPr lang="en-US" altLang="ko-KR" sz="1900" b="1" spc="-2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62" y="1313254"/>
            <a:ext cx="10820285" cy="470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032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9233" y="286831"/>
            <a:ext cx="602903" cy="60257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90" tIns="60995" rIns="121990" bIns="60995" rtlCol="0" anchor="ctr"/>
          <a:lstStyle/>
          <a:p>
            <a:pPr algn="ctr"/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2775" y="286831"/>
            <a:ext cx="10873128" cy="6991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90" tIns="60995" rIns="121990" bIns="60995"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8299" y="362361"/>
            <a:ext cx="864771" cy="4515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90" tIns="60995" rIns="121990" bIns="60995" rtlCol="0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</a:rPr>
              <a:t>06</a:t>
            </a:r>
            <a:endParaRPr lang="ko-KR" altLang="en-US" sz="2100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A49AFE9-1D46-4A5B-A18B-0CBC45E4AC37}"/>
              </a:ext>
            </a:extLst>
          </p:cNvPr>
          <p:cNvSpPr txBox="1"/>
          <p:nvPr/>
        </p:nvSpPr>
        <p:spPr>
          <a:xfrm>
            <a:off x="894858" y="501354"/>
            <a:ext cx="5534481" cy="41556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90" tIns="60995" rIns="121990" bIns="60995" rtlCol="0">
            <a:spAutoFit/>
          </a:bodyPr>
          <a:lstStyle/>
          <a:p>
            <a:r>
              <a:rPr lang="ko-KR" altLang="en-US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중간결과물 </a:t>
            </a:r>
            <a:r>
              <a:rPr lang="en-US" altLang="ko-KR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1900" b="1" spc="-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출석 인증 디스플레이 </a:t>
            </a:r>
            <a:r>
              <a:rPr lang="ko-KR" altLang="en-US" sz="1900" b="1" spc="-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자리맡기</a:t>
            </a:r>
            <a:r>
              <a:rPr lang="ko-KR" altLang="en-US" sz="1900" b="1" spc="-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기능 추가</a:t>
            </a:r>
            <a:endParaRPr lang="en-US" altLang="ko-KR" sz="1900" b="1" spc="-2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6A3A14DB-BF5C-485A-8646-291B8574B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861" y="1153832"/>
            <a:ext cx="4436294" cy="24954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16FC5806-C234-402A-9FE0-1087F764F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178" y="1153832"/>
            <a:ext cx="4467907" cy="25131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200B146C-7DAD-4AD0-A3B2-310B55F37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9861" y="3846543"/>
            <a:ext cx="4464496" cy="25112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17427FE6-B9A2-47D0-A5E4-9899C5C27D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2178" y="3846544"/>
            <a:ext cx="4464496" cy="25112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1422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9233" y="286831"/>
            <a:ext cx="602903" cy="60257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90" tIns="60995" rIns="121990" bIns="60995" rtlCol="0" anchor="ctr"/>
          <a:lstStyle/>
          <a:p>
            <a:pPr algn="ctr"/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2775" y="286831"/>
            <a:ext cx="10873128" cy="6991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90" tIns="60995" rIns="121990" bIns="60995"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8299" y="362361"/>
            <a:ext cx="864771" cy="4515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90" tIns="60995" rIns="121990" bIns="60995" rtlCol="0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</a:rPr>
              <a:t>06</a:t>
            </a:r>
            <a:endParaRPr lang="ko-KR" altLang="en-US" sz="2100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A49AFE9-1D46-4A5B-A18B-0CBC45E4AC37}"/>
              </a:ext>
            </a:extLst>
          </p:cNvPr>
          <p:cNvSpPr txBox="1"/>
          <p:nvPr/>
        </p:nvSpPr>
        <p:spPr>
          <a:xfrm>
            <a:off x="894858" y="501354"/>
            <a:ext cx="5534481" cy="41556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90" tIns="60995" rIns="121990" bIns="60995" rtlCol="0">
            <a:spAutoFit/>
          </a:bodyPr>
          <a:lstStyle/>
          <a:p>
            <a:r>
              <a:rPr lang="ko-KR" altLang="en-US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중간결과물 </a:t>
            </a:r>
            <a:r>
              <a:rPr lang="en-US" altLang="ko-KR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1900" b="1" spc="-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출석 확인 </a:t>
            </a:r>
            <a:r>
              <a:rPr lang="ko-KR" altLang="en-US" sz="1900" b="1" spc="-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앱</a:t>
            </a:r>
            <a:r>
              <a:rPr lang="ko-KR" altLang="en-US" sz="1900" b="1" spc="-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디자인 수정</a:t>
            </a:r>
            <a:endParaRPr lang="en-US" altLang="ko-KR" sz="1900" b="1" spc="-2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18" y="900577"/>
            <a:ext cx="2008630" cy="3324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569" y="946317"/>
            <a:ext cx="7667625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641" y="3285778"/>
            <a:ext cx="6075477" cy="3573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8299" y="4304343"/>
            <a:ext cx="44099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시작화면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로그인 교수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학생</a:t>
            </a:r>
            <a:endParaRPr lang="en-US" altLang="ko-KR" sz="20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학생용 과목 선택 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기존 시간표 형식에서 목록 선택으로 수정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54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947734" y="261442"/>
            <a:ext cx="6629912" cy="61472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90" tIns="60995" rIns="121990" bIns="60995"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092650" y="261442"/>
            <a:ext cx="3747341" cy="61569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90" tIns="60995" rIns="121990" bIns="60995" rtlCol="0">
            <a:spAutoFit/>
          </a:bodyPr>
          <a:lstStyle/>
          <a:p>
            <a:r>
              <a:rPr lang="ko-KR" altLang="en-US" sz="3200" b="1" spc="-200" dirty="0">
                <a:solidFill>
                  <a:srgbClr val="EA382A"/>
                </a:solidFill>
                <a:latin typeface="맑은 고딕" pitchFamily="50" charset="-127"/>
                <a:ea typeface="맑은 고딕" pitchFamily="50" charset="-127"/>
              </a:rPr>
              <a:t>목차</a:t>
            </a:r>
            <a:endParaRPr lang="ko-KR" altLang="en-US" sz="2700" b="1" spc="-200" dirty="0">
              <a:solidFill>
                <a:srgbClr val="EA382A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5233289" y="912085"/>
            <a:ext cx="6053396" cy="0"/>
          </a:xfrm>
          <a:prstGeom prst="line">
            <a:avLst/>
          </a:prstGeom>
          <a:ln w="3810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/>
          <p:cNvGrpSpPr/>
          <p:nvPr/>
        </p:nvGrpSpPr>
        <p:grpSpPr>
          <a:xfrm>
            <a:off x="5233289" y="1125538"/>
            <a:ext cx="4449154" cy="646330"/>
            <a:chOff x="5076056" y="1707654"/>
            <a:chExt cx="3334261" cy="484635"/>
          </a:xfrm>
        </p:grpSpPr>
        <p:sp>
          <p:nvSpPr>
            <p:cNvPr id="32" name="TextBox 31"/>
            <p:cNvSpPr txBox="1"/>
            <p:nvPr/>
          </p:nvSpPr>
          <p:spPr>
            <a:xfrm>
              <a:off x="5634115" y="1805697"/>
              <a:ext cx="2776202" cy="276934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800" spc="-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프로젝트  </a:t>
              </a:r>
              <a:r>
                <a:rPr lang="en-US" altLang="ko-KR" sz="1800" spc="-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(</a:t>
              </a:r>
              <a:r>
                <a:rPr lang="ko-KR" altLang="en-US" sz="1800" spc="-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연구</a:t>
              </a:r>
              <a:r>
                <a:rPr lang="en-US" altLang="ko-KR" sz="1800" spc="-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 </a:t>
              </a:r>
              <a:r>
                <a:rPr lang="ko-KR" altLang="en-US" sz="1800" spc="-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설계</a:t>
              </a:r>
              <a:r>
                <a:rPr lang="en-US" altLang="ko-KR" sz="1800" spc="-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)  </a:t>
              </a:r>
              <a:r>
                <a:rPr lang="ko-KR" altLang="en-US" sz="1800" spc="-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목표</a:t>
              </a:r>
              <a:endParaRPr lang="ko-KR" altLang="en-US" spc="-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076056" y="1707654"/>
              <a:ext cx="1152128" cy="484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spc="-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01</a:t>
              </a:r>
              <a:endParaRPr lang="ko-KR" altLang="en-US" spc="-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5209264" y="1845618"/>
            <a:ext cx="4497205" cy="646330"/>
            <a:chOff x="3821788" y="2480208"/>
            <a:chExt cx="3370271" cy="484635"/>
          </a:xfrm>
        </p:grpSpPr>
        <p:sp>
          <p:nvSpPr>
            <p:cNvPr id="35" name="TextBox 34"/>
            <p:cNvSpPr txBox="1"/>
            <p:nvPr/>
          </p:nvSpPr>
          <p:spPr>
            <a:xfrm>
              <a:off x="4415857" y="2572626"/>
              <a:ext cx="2776202" cy="276934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800" spc="-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계획 대비 진행상황</a:t>
              </a:r>
              <a:endParaRPr lang="ko-KR" altLang="en-US" spc="-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821788" y="2480208"/>
              <a:ext cx="1152128" cy="484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spc="-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02</a:t>
              </a:r>
              <a:endParaRPr lang="ko-KR" altLang="en-US" spc="-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5209264" y="2637706"/>
            <a:ext cx="4539784" cy="646330"/>
            <a:chOff x="3821788" y="3586295"/>
            <a:chExt cx="3402180" cy="484635"/>
          </a:xfrm>
        </p:grpSpPr>
        <p:sp>
          <p:nvSpPr>
            <p:cNvPr id="38" name="TextBox 37"/>
            <p:cNvSpPr txBox="1"/>
            <p:nvPr/>
          </p:nvSpPr>
          <p:spPr>
            <a:xfrm>
              <a:off x="4447766" y="3651505"/>
              <a:ext cx="2776202" cy="300013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2000" spc="-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역할 분담</a:t>
              </a:r>
              <a:endParaRPr lang="ko-KR" altLang="en-US" sz="2800" spc="-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821788" y="3586295"/>
              <a:ext cx="1152128" cy="484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spc="-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03</a:t>
              </a:r>
              <a:endParaRPr lang="ko-KR" altLang="en-US" spc="-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5196576" y="4149874"/>
            <a:ext cx="4552474" cy="646331"/>
            <a:chOff x="5368683" y="2221278"/>
            <a:chExt cx="3411690" cy="484635"/>
          </a:xfrm>
        </p:grpSpPr>
        <p:sp>
          <p:nvSpPr>
            <p:cNvPr id="42" name="TextBox 41"/>
            <p:cNvSpPr txBox="1"/>
            <p:nvPr/>
          </p:nvSpPr>
          <p:spPr>
            <a:xfrm>
              <a:off x="6004171" y="2283440"/>
              <a:ext cx="2776202" cy="30001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2000" spc="-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연구 내용</a:t>
              </a:r>
              <a:endParaRPr lang="ko-KR" altLang="en-US" sz="2800" spc="-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368683" y="2221278"/>
              <a:ext cx="1152128" cy="484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spc="-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05</a:t>
              </a:r>
              <a:endParaRPr lang="ko-KR" altLang="en-US" spc="-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5196579" y="4869954"/>
            <a:ext cx="4570121" cy="646330"/>
            <a:chOff x="5521087" y="2780061"/>
            <a:chExt cx="3424915" cy="484635"/>
          </a:xfrm>
        </p:grpSpPr>
        <p:sp>
          <p:nvSpPr>
            <p:cNvPr id="45" name="TextBox 44"/>
            <p:cNvSpPr txBox="1"/>
            <p:nvPr/>
          </p:nvSpPr>
          <p:spPr>
            <a:xfrm>
              <a:off x="6169800" y="2860608"/>
              <a:ext cx="2776202" cy="300013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2000" spc="-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중간 결과물</a:t>
              </a:r>
              <a:endParaRPr lang="ko-KR" altLang="en-US" sz="2800" spc="-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521087" y="2780061"/>
              <a:ext cx="1152128" cy="484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spc="-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06</a:t>
              </a:r>
              <a:endParaRPr lang="ko-KR" altLang="en-US" spc="-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196577" y="3429794"/>
            <a:ext cx="4552471" cy="646330"/>
            <a:chOff x="5520489" y="1639660"/>
            <a:chExt cx="3411688" cy="484635"/>
          </a:xfrm>
        </p:grpSpPr>
        <p:sp>
          <p:nvSpPr>
            <p:cNvPr id="48" name="TextBox 47"/>
            <p:cNvSpPr txBox="1"/>
            <p:nvPr/>
          </p:nvSpPr>
          <p:spPr>
            <a:xfrm>
              <a:off x="6155975" y="1675211"/>
              <a:ext cx="2776202" cy="300013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2000" spc="-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설계 사양</a:t>
              </a:r>
              <a:endParaRPr lang="ko-KR" altLang="en-US" sz="2800" spc="-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20489" y="1639660"/>
              <a:ext cx="1152128" cy="484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spc="-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04</a:t>
              </a:r>
              <a:endParaRPr lang="ko-KR" altLang="en-US" spc="-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="" xmlns:a16="http://schemas.microsoft.com/office/drawing/2014/main" id="{2568E356-6F3E-48A7-9A6E-26609FA34F1D}"/>
              </a:ext>
            </a:extLst>
          </p:cNvPr>
          <p:cNvGrpSpPr/>
          <p:nvPr/>
        </p:nvGrpSpPr>
        <p:grpSpPr>
          <a:xfrm>
            <a:off x="5196581" y="5662042"/>
            <a:ext cx="4509887" cy="646330"/>
            <a:chOff x="5534503" y="3777496"/>
            <a:chExt cx="3379775" cy="484635"/>
          </a:xfrm>
        </p:grpSpPr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FA6E6E12-866F-48D6-BC35-8BF7F043C20F}"/>
                </a:ext>
              </a:extLst>
            </p:cNvPr>
            <p:cNvSpPr txBox="1"/>
            <p:nvPr/>
          </p:nvSpPr>
          <p:spPr>
            <a:xfrm>
              <a:off x="6138076" y="3826280"/>
              <a:ext cx="2776202" cy="300013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2000" spc="-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참조</a:t>
              </a:r>
              <a:endParaRPr lang="ko-KR" altLang="en-US" sz="2800" spc="-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="" xmlns:a16="http://schemas.microsoft.com/office/drawing/2014/main" id="{50DBE063-5462-4519-B52B-8A55BCB1C55C}"/>
                </a:ext>
              </a:extLst>
            </p:cNvPr>
            <p:cNvSpPr txBox="1"/>
            <p:nvPr/>
          </p:nvSpPr>
          <p:spPr>
            <a:xfrm>
              <a:off x="5534503" y="3777496"/>
              <a:ext cx="1152128" cy="484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spc="-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07</a:t>
              </a:r>
              <a:endParaRPr lang="ko-KR" altLang="en-US" spc="-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469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9233" y="286831"/>
            <a:ext cx="602903" cy="60257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90" tIns="60995" rIns="121990" bIns="60995" rtlCol="0" anchor="ctr"/>
          <a:lstStyle/>
          <a:p>
            <a:pPr algn="ctr"/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2775" y="286831"/>
            <a:ext cx="10873128" cy="6991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90" tIns="60995" rIns="121990" bIns="60995"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8299" y="362361"/>
            <a:ext cx="864771" cy="4515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90" tIns="60995" rIns="121990" bIns="60995" rtlCol="0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</a:rPr>
              <a:t>06</a:t>
            </a:r>
            <a:endParaRPr lang="ko-KR" altLang="en-US" sz="2100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A49AFE9-1D46-4A5B-A18B-0CBC45E4AC37}"/>
              </a:ext>
            </a:extLst>
          </p:cNvPr>
          <p:cNvSpPr txBox="1"/>
          <p:nvPr/>
        </p:nvSpPr>
        <p:spPr>
          <a:xfrm>
            <a:off x="894858" y="501354"/>
            <a:ext cx="5534481" cy="41556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90" tIns="60995" rIns="121990" bIns="60995" rtlCol="0">
            <a:spAutoFit/>
          </a:bodyPr>
          <a:lstStyle/>
          <a:p>
            <a:r>
              <a:rPr lang="ko-KR" altLang="en-US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중간결과물 </a:t>
            </a:r>
            <a:r>
              <a:rPr lang="en-US" altLang="ko-KR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1900" b="1" spc="-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출석 확인 </a:t>
            </a:r>
            <a:r>
              <a:rPr lang="ko-KR" altLang="en-US" sz="1900" b="1" spc="-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앱</a:t>
            </a:r>
            <a:r>
              <a:rPr lang="ko-KR" altLang="en-US" sz="1900" b="1" spc="-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디자인 수정</a:t>
            </a:r>
            <a:endParaRPr lang="en-US" altLang="ko-KR" sz="1900" b="1" spc="-2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75" y="916923"/>
            <a:ext cx="4573910" cy="4142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762" y="744536"/>
            <a:ext cx="4662325" cy="2829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762" y="3488282"/>
            <a:ext cx="4662325" cy="2677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82107" y="5059546"/>
            <a:ext cx="58186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교수로그인 후 출석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자리확인 선택으로 수정</a:t>
            </a:r>
            <a:endParaRPr lang="en-US" altLang="ko-KR" sz="20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자리 확인기능 추가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205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9233" y="286831"/>
            <a:ext cx="602903" cy="60257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90" tIns="60995" rIns="121990" bIns="60995" rtlCol="0" anchor="ctr"/>
          <a:lstStyle/>
          <a:p>
            <a:pPr algn="ctr"/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2775" y="286831"/>
            <a:ext cx="10873128" cy="6991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90" tIns="60995" rIns="121990" bIns="60995"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8299" y="362361"/>
            <a:ext cx="864771" cy="4515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90" tIns="60995" rIns="121990" bIns="60995" rtlCol="0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</a:rPr>
              <a:t>06</a:t>
            </a:r>
            <a:endParaRPr lang="ko-KR" altLang="en-US" sz="2100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A49AFE9-1D46-4A5B-A18B-0CBC45E4AC37}"/>
              </a:ext>
            </a:extLst>
          </p:cNvPr>
          <p:cNvSpPr txBox="1"/>
          <p:nvPr/>
        </p:nvSpPr>
        <p:spPr>
          <a:xfrm>
            <a:off x="894858" y="501354"/>
            <a:ext cx="5534481" cy="41556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90" tIns="60995" rIns="121990" bIns="60995" rtlCol="0">
            <a:spAutoFit/>
          </a:bodyPr>
          <a:lstStyle/>
          <a:p>
            <a:r>
              <a:rPr lang="ko-KR" altLang="en-US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중간결과물 </a:t>
            </a:r>
            <a:r>
              <a:rPr lang="en-US" altLang="ko-KR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1900" b="1" spc="-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출석 확인 </a:t>
            </a:r>
            <a:r>
              <a:rPr lang="ko-KR" altLang="en-US" sz="1900" b="1" spc="-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앱</a:t>
            </a:r>
            <a:r>
              <a:rPr lang="ko-KR" altLang="en-US" sz="1900" b="1" spc="-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디자인 수정</a:t>
            </a:r>
            <a:endParaRPr lang="en-US" altLang="ko-KR" sz="1900" b="1" spc="-2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58" y="936395"/>
            <a:ext cx="761047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428" y="3141762"/>
            <a:ext cx="7610475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78299" y="4414896"/>
            <a:ext cx="40771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교수용 과목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선택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기존 시간표 형식에서 목록 선택으로 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수정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966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9233" y="286831"/>
            <a:ext cx="602903" cy="60257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90" tIns="60995" rIns="121990" bIns="60995" rtlCol="0" anchor="ctr"/>
          <a:lstStyle/>
          <a:p>
            <a:pPr algn="ctr"/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2775" y="286831"/>
            <a:ext cx="10873128" cy="6991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90" tIns="60995" rIns="121990" bIns="60995"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8299" y="362361"/>
            <a:ext cx="864771" cy="4515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90" tIns="60995" rIns="121990" bIns="60995" rtlCol="0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</a:rPr>
              <a:t>06</a:t>
            </a:r>
            <a:endParaRPr lang="ko-KR" altLang="en-US" sz="2100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A49AFE9-1D46-4A5B-A18B-0CBC45E4AC37}"/>
              </a:ext>
            </a:extLst>
          </p:cNvPr>
          <p:cNvSpPr txBox="1"/>
          <p:nvPr/>
        </p:nvSpPr>
        <p:spPr>
          <a:xfrm>
            <a:off x="894858" y="501354"/>
            <a:ext cx="5534481" cy="41556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90" tIns="60995" rIns="121990" bIns="60995" rtlCol="0">
            <a:spAutoFit/>
          </a:bodyPr>
          <a:lstStyle/>
          <a:p>
            <a:r>
              <a:rPr lang="ko-KR" altLang="en-US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중간결과물 </a:t>
            </a:r>
            <a:r>
              <a:rPr lang="en-US" altLang="ko-KR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en-US" altLang="ko-KR" sz="1900" b="1" spc="-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DB  </a:t>
            </a:r>
            <a:r>
              <a:rPr lang="ko-KR" altLang="en-US" sz="1900" b="1" spc="-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구축</a:t>
            </a:r>
            <a:endParaRPr lang="en-US" altLang="ko-KR" sz="1900" b="1" spc="-2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4" t="3364" r="5348" b="46518"/>
          <a:stretch/>
        </p:blipFill>
        <p:spPr bwMode="auto">
          <a:xfrm>
            <a:off x="2068314" y="1014077"/>
            <a:ext cx="8136904" cy="5512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07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9233" y="286831"/>
            <a:ext cx="602903" cy="60257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90" tIns="60995" rIns="121990" bIns="60995" rtlCol="0" anchor="ctr"/>
          <a:lstStyle/>
          <a:p>
            <a:pPr algn="ctr"/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2775" y="286831"/>
            <a:ext cx="10873128" cy="6991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90" tIns="60995" rIns="121990" bIns="60995"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8299" y="362361"/>
            <a:ext cx="864771" cy="4515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90" tIns="60995" rIns="121990" bIns="60995" rtlCol="0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</a:rPr>
              <a:t>06</a:t>
            </a:r>
            <a:endParaRPr lang="ko-KR" altLang="en-US" sz="2100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A49AFE9-1D46-4A5B-A18B-0CBC45E4AC37}"/>
              </a:ext>
            </a:extLst>
          </p:cNvPr>
          <p:cNvSpPr txBox="1"/>
          <p:nvPr/>
        </p:nvSpPr>
        <p:spPr>
          <a:xfrm>
            <a:off x="894858" y="501354"/>
            <a:ext cx="5534481" cy="41556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90" tIns="60995" rIns="121990" bIns="60995" rtlCol="0">
            <a:spAutoFit/>
          </a:bodyPr>
          <a:lstStyle/>
          <a:p>
            <a:r>
              <a:rPr lang="ko-KR" altLang="en-US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중간결과물 </a:t>
            </a:r>
            <a:r>
              <a:rPr lang="en-US" altLang="ko-KR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en-US" altLang="ko-KR" sz="1900" b="1" spc="-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DB  </a:t>
            </a:r>
            <a:r>
              <a:rPr lang="ko-KR" altLang="en-US" sz="1900" b="1" spc="-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구축</a:t>
            </a:r>
            <a:endParaRPr lang="en-US" altLang="ko-KR" sz="1900" b="1" spc="-2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8" t="52551" r="5526" b="6213"/>
          <a:stretch/>
        </p:blipFill>
        <p:spPr bwMode="auto">
          <a:xfrm>
            <a:off x="1204218" y="981522"/>
            <a:ext cx="9810558" cy="5476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800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9233" y="286831"/>
            <a:ext cx="602903" cy="60257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90" tIns="60995" rIns="121990" bIns="60995" rtlCol="0" anchor="ctr"/>
          <a:lstStyle/>
          <a:p>
            <a:pPr algn="ctr"/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2775" y="286831"/>
            <a:ext cx="10873128" cy="6991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90" tIns="60995" rIns="121990" bIns="60995"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8299" y="362361"/>
            <a:ext cx="864771" cy="4515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90" tIns="60995" rIns="121990" bIns="60995" rtlCol="0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</a:rPr>
              <a:t>06</a:t>
            </a:r>
            <a:endParaRPr lang="ko-KR" altLang="en-US" sz="2100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A49AFE9-1D46-4A5B-A18B-0CBC45E4AC37}"/>
              </a:ext>
            </a:extLst>
          </p:cNvPr>
          <p:cNvSpPr txBox="1"/>
          <p:nvPr/>
        </p:nvSpPr>
        <p:spPr>
          <a:xfrm>
            <a:off x="894858" y="501354"/>
            <a:ext cx="5534481" cy="41556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90" tIns="60995" rIns="121990" bIns="60995" rtlCol="0">
            <a:spAutoFit/>
          </a:bodyPr>
          <a:lstStyle/>
          <a:p>
            <a:r>
              <a:rPr lang="ko-KR" altLang="en-US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중간결과물 </a:t>
            </a:r>
            <a:r>
              <a:rPr lang="en-US" altLang="ko-KR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1900" b="1" spc="-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  애플리</a:t>
            </a:r>
            <a:r>
              <a:rPr lang="ko-KR" altLang="en-US" sz="1900" b="1" spc="-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케이션 구현 </a:t>
            </a:r>
            <a:r>
              <a:rPr lang="en-US" altLang="ko-KR" sz="1900" b="1" spc="-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900" b="1" spc="-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학생</a:t>
            </a:r>
            <a:r>
              <a:rPr lang="en-US" altLang="ko-KR" sz="1900" b="1" spc="-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en-US" altLang="ko-KR" sz="1900" b="1" spc="-2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2EE15DB-8769-4C59-BCF3-50D574431E49}"/>
              </a:ext>
            </a:extLst>
          </p:cNvPr>
          <p:cNvSpPr txBox="1"/>
          <p:nvPr/>
        </p:nvSpPr>
        <p:spPr>
          <a:xfrm>
            <a:off x="628154" y="981522"/>
            <a:ext cx="3587249" cy="607641"/>
          </a:xfrm>
          <a:prstGeom prst="rect">
            <a:avLst/>
          </a:prstGeom>
          <a:noFill/>
        </p:spPr>
        <p:txBody>
          <a:bodyPr wrap="square" lIns="121895" tIns="60947" rIns="121895" bIns="60947" rtlCol="0" anchor="ctr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799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자신이 수강하는 강좌조회 </a:t>
            </a:r>
            <a:r>
              <a:rPr lang="en-US" altLang="ko-KR" sz="1799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</a:t>
            </a:r>
            <a:endParaRPr lang="en-US" altLang="ko-KR" sz="1799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075" name="Picture 3" descr="C:\Users\joohie\Desktop\캡스톤\일학기최종\자신이 수강하는 강좌조회 AP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84" y="1701602"/>
            <a:ext cx="5324828" cy="369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joohie\Desktop\캡스톤\일학기최종\자신이 수강하는 하나의 강좌의 출석 조회 API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23"/>
          <a:stretch/>
        </p:blipFill>
        <p:spPr bwMode="auto">
          <a:xfrm>
            <a:off x="6156868" y="1701602"/>
            <a:ext cx="5324475" cy="457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2EE15DB-8769-4C59-BCF3-50D574431E49}"/>
              </a:ext>
            </a:extLst>
          </p:cNvPr>
          <p:cNvSpPr txBox="1"/>
          <p:nvPr/>
        </p:nvSpPr>
        <p:spPr>
          <a:xfrm>
            <a:off x="6150324" y="909514"/>
            <a:ext cx="5423046" cy="676826"/>
          </a:xfrm>
          <a:prstGeom prst="rect">
            <a:avLst/>
          </a:prstGeom>
          <a:noFill/>
        </p:spPr>
        <p:txBody>
          <a:bodyPr wrap="square" lIns="121895" tIns="60947" rIns="121895" bIns="60947" rtlCol="0" anchor="ctr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799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자신이 수강하는</a:t>
            </a:r>
            <a:r>
              <a:rPr lang="en-US" altLang="ko-KR" sz="1799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799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하나의 강좌 출석 조회</a:t>
            </a:r>
            <a:r>
              <a:rPr lang="en-US" altLang="ko-KR" sz="1799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799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</a:t>
            </a:r>
            <a:endParaRPr lang="en-US" altLang="ko-KR" sz="1799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05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9233" y="286831"/>
            <a:ext cx="602903" cy="60257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90" tIns="60995" rIns="121990" bIns="60995" rtlCol="0" anchor="ctr"/>
          <a:lstStyle/>
          <a:p>
            <a:pPr algn="ctr"/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2775" y="286831"/>
            <a:ext cx="10873128" cy="6991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90" tIns="60995" rIns="121990" bIns="60995"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8299" y="362361"/>
            <a:ext cx="864771" cy="4515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90" tIns="60995" rIns="121990" bIns="60995" rtlCol="0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</a:rPr>
              <a:t>06</a:t>
            </a:r>
            <a:endParaRPr lang="ko-KR" altLang="en-US" sz="2100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A49AFE9-1D46-4A5B-A18B-0CBC45E4AC37}"/>
              </a:ext>
            </a:extLst>
          </p:cNvPr>
          <p:cNvSpPr txBox="1"/>
          <p:nvPr/>
        </p:nvSpPr>
        <p:spPr>
          <a:xfrm>
            <a:off x="894858" y="501354"/>
            <a:ext cx="5534481" cy="41556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90" tIns="60995" rIns="121990" bIns="60995" rtlCol="0">
            <a:spAutoFit/>
          </a:bodyPr>
          <a:lstStyle/>
          <a:p>
            <a:r>
              <a:rPr lang="ko-KR" altLang="en-US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중간결과물 </a:t>
            </a:r>
            <a:r>
              <a:rPr lang="en-US" altLang="ko-KR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1900" b="1" spc="-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  애플리</a:t>
            </a:r>
            <a:r>
              <a:rPr lang="ko-KR" altLang="en-US" sz="1900" b="1" spc="-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케이션 구현 </a:t>
            </a:r>
            <a:r>
              <a:rPr lang="en-US" altLang="ko-KR" sz="1900" b="1" spc="-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900" b="1" spc="-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교수</a:t>
            </a:r>
            <a:r>
              <a:rPr lang="en-US" altLang="ko-KR" sz="1900" b="1" spc="-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en-US" altLang="ko-KR" sz="1900" b="1" spc="-2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074" name="Picture 2" descr="C:\Users\joohie\Desktop\캡스톤\일학기최종\자신이 강의하는 강좌 조회 AP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46" y="1730356"/>
            <a:ext cx="5375618" cy="335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2EE15DB-8769-4C59-BCF3-50D574431E49}"/>
              </a:ext>
            </a:extLst>
          </p:cNvPr>
          <p:cNvSpPr txBox="1"/>
          <p:nvPr/>
        </p:nvSpPr>
        <p:spPr>
          <a:xfrm>
            <a:off x="5978929" y="1024776"/>
            <a:ext cx="5886974" cy="676826"/>
          </a:xfrm>
          <a:prstGeom prst="rect">
            <a:avLst/>
          </a:prstGeom>
          <a:noFill/>
        </p:spPr>
        <p:txBody>
          <a:bodyPr wrap="square" lIns="121895" tIns="60947" rIns="121895" bIns="60947" rtlCol="0" anchor="ctr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799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자신이 강의하는 </a:t>
            </a:r>
            <a:r>
              <a:rPr lang="ko-KR" altLang="en-US" sz="1799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하나</a:t>
            </a:r>
            <a:r>
              <a:rPr lang="ko-KR" altLang="en-US" sz="1799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</a:t>
            </a:r>
            <a:r>
              <a:rPr lang="ko-KR" altLang="en-US" sz="1799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강좌의 학생들 조회 </a:t>
            </a:r>
            <a:r>
              <a:rPr lang="en-US" altLang="ko-KR" sz="1799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</a:t>
            </a:r>
            <a:endParaRPr lang="en-US" altLang="ko-KR" sz="1799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098" name="Picture 2" descr="C:\Users\joohie\Desktop\캡스톤\일학기최종\자신이 강의하는 하나의 강좌의 학생들 조회 AP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762" y="1730356"/>
            <a:ext cx="5895594" cy="2419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2EE15DB-8769-4C59-BCF3-50D574431E49}"/>
              </a:ext>
            </a:extLst>
          </p:cNvPr>
          <p:cNvSpPr txBox="1"/>
          <p:nvPr/>
        </p:nvSpPr>
        <p:spPr>
          <a:xfrm>
            <a:off x="645509" y="1053530"/>
            <a:ext cx="4303125" cy="676826"/>
          </a:xfrm>
          <a:prstGeom prst="rect">
            <a:avLst/>
          </a:prstGeom>
          <a:noFill/>
        </p:spPr>
        <p:txBody>
          <a:bodyPr wrap="square" lIns="121895" tIns="60947" rIns="121895" bIns="60947" rtlCol="0" anchor="ctr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799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자신이 강의하는 강좌 조회 </a:t>
            </a:r>
            <a:r>
              <a:rPr lang="en-US" altLang="ko-KR" sz="1799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</a:t>
            </a:r>
            <a:endParaRPr lang="en-US" altLang="ko-KR" sz="1799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867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9233" y="286831"/>
            <a:ext cx="602903" cy="60257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90" tIns="60995" rIns="121990" bIns="60995" rtlCol="0" anchor="ctr"/>
          <a:lstStyle/>
          <a:p>
            <a:pPr algn="ctr"/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4858" y="501354"/>
            <a:ext cx="5534481" cy="41556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90" tIns="60995" rIns="121990" bIns="60995" rtlCol="0">
            <a:spAutoFit/>
          </a:bodyPr>
          <a:lstStyle/>
          <a:p>
            <a:r>
              <a:rPr lang="ko-KR" altLang="en-US" sz="1900" b="1" spc="-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</a:t>
            </a:r>
            <a:r>
              <a:rPr lang="ko-KR" altLang="en-US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</a:t>
            </a:r>
            <a:endParaRPr lang="en-US" altLang="ko-KR" sz="1900" b="1" spc="-2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2775" y="286831"/>
            <a:ext cx="10873128" cy="6991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90" tIns="60995" rIns="121990" bIns="60995"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8299" y="362361"/>
            <a:ext cx="864771" cy="4515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90" tIns="60995" rIns="121990" bIns="60995" rtlCol="0">
            <a:spAutoFit/>
          </a:bodyPr>
          <a:lstStyle/>
          <a:p>
            <a:pPr algn="ctr"/>
            <a:r>
              <a:rPr lang="en-US" altLang="ko-KR" sz="2100" b="1" dirty="0" smtClean="0">
                <a:solidFill>
                  <a:schemeClr val="bg1"/>
                </a:solidFill>
              </a:rPr>
              <a:t>07</a:t>
            </a:r>
            <a:endParaRPr lang="ko-KR" altLang="en-US" sz="2100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9233" y="1269554"/>
            <a:ext cx="1060264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라즈베리파이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Datasheet </a:t>
            </a:r>
            <a:endPara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지문인식센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Datasheet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GitHub </a:t>
            </a:r>
            <a:r>
              <a:rPr lang="en-US" altLang="ko-KR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pyfingerprint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코드</a:t>
            </a:r>
            <a:endPara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813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329495" y="2024843"/>
            <a:ext cx="3427451" cy="2808312"/>
          </a:xfrm>
          <a:prstGeom prst="rect">
            <a:avLst/>
          </a:prstGeom>
          <a:blipFill dpi="0" rotWithShape="1">
            <a:blip r:embed="rId3">
              <a:alphaModFix amt="5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381523F-FBC6-4BA7-A20C-B4D47474F66E}"/>
              </a:ext>
            </a:extLst>
          </p:cNvPr>
          <p:cNvSpPr txBox="1"/>
          <p:nvPr/>
        </p:nvSpPr>
        <p:spPr>
          <a:xfrm>
            <a:off x="3637635" y="2538403"/>
            <a:ext cx="4911399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4400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감사합니다</a:t>
            </a:r>
            <a:endParaRPr lang="en-US" altLang="ko-KR" sz="4400" spc="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879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9233" y="286831"/>
            <a:ext cx="602903" cy="60257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90" tIns="60995" rIns="121990" bIns="60995" rtlCol="0" anchor="ctr"/>
          <a:lstStyle/>
          <a:p>
            <a:pPr algn="ctr"/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4858" y="501354"/>
            <a:ext cx="4723645" cy="64640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90" tIns="60995" rIns="121990" bIns="60995" rtlCol="0">
            <a:spAutoFit/>
          </a:bodyPr>
          <a:lstStyle/>
          <a:p>
            <a:r>
              <a:rPr lang="ko-KR" altLang="en-US" sz="1900" b="1" spc="-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 </a:t>
            </a:r>
            <a:r>
              <a:rPr lang="en-US" altLang="ko-KR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연구</a:t>
            </a:r>
            <a:r>
              <a:rPr lang="en-US" altLang="ko-KR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</a:t>
            </a:r>
            <a:r>
              <a:rPr lang="en-US" altLang="ko-KR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 </a:t>
            </a:r>
            <a:r>
              <a:rPr lang="ko-KR" altLang="en-US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목표</a:t>
            </a:r>
          </a:p>
          <a:p>
            <a:r>
              <a:rPr lang="ko-KR" altLang="en-US" sz="1500" b="1" spc="-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900" b="1" spc="-2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2775" y="286831"/>
            <a:ext cx="10873128" cy="6991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90" tIns="60995" rIns="121990" bIns="60995"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8299" y="362361"/>
            <a:ext cx="864771" cy="4515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90" tIns="60995" rIns="121990" bIns="60995" rtlCol="0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</a:rPr>
              <a:t>01</a:t>
            </a:r>
            <a:endParaRPr lang="ko-KR" altLang="en-US" sz="2100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09233" y="1854834"/>
            <a:ext cx="11400591" cy="4739830"/>
          </a:xfrm>
          <a:prstGeom prst="rect">
            <a:avLst/>
          </a:prstGeom>
          <a:noFill/>
        </p:spPr>
        <p:txBody>
          <a:bodyPr wrap="square" lIns="121990" tIns="60995" rIns="121990" bIns="60995" rtlCol="0">
            <a:spAutoFit/>
          </a:bodyPr>
          <a:lstStyle/>
          <a:p>
            <a:pPr marL="342900" indent="-342900" fontAlgn="base">
              <a:lnSpc>
                <a:spcPct val="250000"/>
              </a:lnSpc>
              <a:buAutoNum type="arabicPeriod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지문인식 출석체크를 사용하여 교수님이 관여하지 않아도 출석체크를 인증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확인 할 수 있도록 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출석체크 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완전 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자동화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 fontAlgn="base">
              <a:lnSpc>
                <a:spcPct val="250000"/>
              </a:lnSpc>
              <a:buFontTx/>
              <a:buAutoNum type="arabicPeriod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교수님을 직접 찾아가지 않아도 학생은 핸드폰을 통해 자신의 출석 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점수 확인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        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시간과 장소에 구애 받지 않고 확인 할 수 있는 편리성 확보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).</a:t>
            </a:r>
          </a:p>
          <a:p>
            <a:pPr marL="342900" indent="-342900" fontAlgn="base">
              <a:lnSpc>
                <a:spcPct val="250000"/>
              </a:lnSpc>
              <a:buFontTx/>
              <a:buAutoNum type="arabicPeriod"/>
            </a:pP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자리 맡기 기능을 추가해 출석인증 후 자신이 원하는 자리 확보가능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교수님은  수강하는 과목의 학생자리 확인 가능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5078" y="1281097"/>
            <a:ext cx="9954236" cy="492513"/>
          </a:xfrm>
          <a:prstGeom prst="rect">
            <a:avLst/>
          </a:prstGeom>
          <a:noFill/>
        </p:spPr>
        <p:txBody>
          <a:bodyPr wrap="square" lIns="121990" tIns="60995" rIns="121990" bIns="60995" rtlCol="0">
            <a:spAutoFit/>
          </a:bodyPr>
          <a:lstStyle/>
          <a:p>
            <a:pPr algn="ctr"/>
            <a:r>
              <a:rPr lang="ko-KR" altLang="en-US" spc="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지문인식을 이용한 </a:t>
            </a:r>
            <a:r>
              <a:rPr lang="ko-KR" altLang="en-US" spc="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출석인증 시스템 </a:t>
            </a:r>
            <a:r>
              <a:rPr lang="en-US" altLang="ko-KR" spc="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</a:t>
            </a:r>
            <a:r>
              <a:rPr lang="ko-KR" altLang="en-US" spc="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통합출석관리 </a:t>
            </a:r>
            <a:r>
              <a:rPr lang="en-US" altLang="ko-KR" spc="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APP</a:t>
            </a:r>
            <a:endParaRPr lang="ko-KR" altLang="en-US" spc="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7142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9233" y="286831"/>
            <a:ext cx="602903" cy="60257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90" tIns="60995" rIns="121990" bIns="60995" rtlCol="0" anchor="ctr"/>
          <a:lstStyle/>
          <a:p>
            <a:pPr algn="ctr"/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4858" y="501354"/>
            <a:ext cx="4723645" cy="64640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90" tIns="60995" rIns="121990" bIns="60995" rtlCol="0">
            <a:spAutoFit/>
          </a:bodyPr>
          <a:lstStyle/>
          <a:p>
            <a:r>
              <a:rPr lang="ko-KR" altLang="en-US" sz="1900" b="1" spc="-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 </a:t>
            </a:r>
            <a:r>
              <a:rPr lang="en-US" altLang="ko-KR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연구</a:t>
            </a:r>
            <a:r>
              <a:rPr lang="en-US" altLang="ko-KR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</a:t>
            </a:r>
            <a:r>
              <a:rPr lang="en-US" altLang="ko-KR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 </a:t>
            </a:r>
            <a:r>
              <a:rPr lang="ko-KR" altLang="en-US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목표</a:t>
            </a:r>
          </a:p>
          <a:p>
            <a:r>
              <a:rPr lang="ko-KR" altLang="en-US" sz="1500" b="1" spc="-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900" b="1" spc="-2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2775" y="286831"/>
            <a:ext cx="10873128" cy="6991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90" tIns="60995" rIns="121990" bIns="60995"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8299" y="362361"/>
            <a:ext cx="864771" cy="4515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90" tIns="60995" rIns="121990" bIns="60995" rtlCol="0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</a:rPr>
              <a:t>01</a:t>
            </a:r>
            <a:endParaRPr lang="ko-KR" altLang="en-US" sz="2100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F8D6E581-BADD-46EE-B561-EDB13087EA8C}"/>
              </a:ext>
            </a:extLst>
          </p:cNvPr>
          <p:cNvSpPr/>
          <p:nvPr/>
        </p:nvSpPr>
        <p:spPr>
          <a:xfrm>
            <a:off x="309233" y="1943656"/>
            <a:ext cx="4723644" cy="4211459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90" tIns="60995" rIns="121990" bIns="60995" rtlCol="0" anchor="ctr"/>
          <a:lstStyle/>
          <a:p>
            <a:pPr algn="ctr"/>
            <a:endParaRPr lang="ko-KR" altLang="en-US" sz="27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823B16EF-D1E9-4393-9ADC-D8A534CC1267}"/>
              </a:ext>
            </a:extLst>
          </p:cNvPr>
          <p:cNvSpPr/>
          <p:nvPr/>
        </p:nvSpPr>
        <p:spPr>
          <a:xfrm>
            <a:off x="6787740" y="1936050"/>
            <a:ext cx="4723644" cy="4211459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90" tIns="60995" rIns="121990" bIns="60995" rtlCol="0" anchor="ctr"/>
          <a:lstStyle/>
          <a:p>
            <a:pPr algn="ctr"/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F7BFE44-705F-4698-A296-B5BF88500DCD}"/>
              </a:ext>
            </a:extLst>
          </p:cNvPr>
          <p:cNvSpPr txBox="1"/>
          <p:nvPr/>
        </p:nvSpPr>
        <p:spPr>
          <a:xfrm>
            <a:off x="484138" y="2655704"/>
            <a:ext cx="41939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pc="-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디자인 및 구조 설계</a:t>
            </a:r>
            <a:endParaRPr lang="en-US" altLang="ko-KR" spc="-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pc="-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pc="-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DB </a:t>
            </a:r>
            <a:r>
              <a:rPr lang="ko-KR" altLang="en-US" spc="-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 및 구축</a:t>
            </a:r>
            <a:endParaRPr lang="en-US" altLang="ko-KR" spc="-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pc="-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pc="-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 애플리케이션 </a:t>
            </a:r>
            <a:r>
              <a:rPr lang="ko-KR" altLang="en-US" spc="-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 </a:t>
            </a:r>
            <a:r>
              <a:rPr lang="en-US" altLang="ko-KR" spc="-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</a:t>
            </a:r>
            <a:r>
              <a:rPr lang="ko-KR" altLang="en-US" spc="-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</a:t>
            </a:r>
            <a:endParaRPr lang="en-US" altLang="ko-KR" spc="-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C9CE77D6-C3D1-4BFD-B663-87A2C86AB200}"/>
              </a:ext>
            </a:extLst>
          </p:cNvPr>
          <p:cNvSpPr txBox="1"/>
          <p:nvPr/>
        </p:nvSpPr>
        <p:spPr>
          <a:xfrm>
            <a:off x="6921734" y="2164422"/>
            <a:ext cx="47236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pc="-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지문 인식 구현</a:t>
            </a:r>
            <a:endParaRPr lang="en-US" altLang="ko-KR" spc="-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pc="-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라즈베리파이</a:t>
            </a:r>
            <a:r>
              <a:rPr lang="ko-KR" altLang="en-US" spc="-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pc="-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</a:t>
            </a:r>
            <a:r>
              <a:rPr lang="ko-KR" altLang="en-US" spc="-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 애플리케이션 통신 구현</a:t>
            </a:r>
            <a:endParaRPr lang="en-US" altLang="ko-KR" spc="-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pc="-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구체적인 </a:t>
            </a:r>
            <a:r>
              <a:rPr lang="ko-KR" altLang="en-US" spc="-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앱</a:t>
            </a:r>
            <a:r>
              <a:rPr lang="ko-KR" altLang="en-US" spc="-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기능구현</a:t>
            </a:r>
            <a:endParaRPr lang="en-US" altLang="ko-KR" spc="-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spc="-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spc="-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- </a:t>
            </a:r>
            <a:r>
              <a:rPr lang="ko-KR" altLang="en-US" sz="2000" spc="-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출석 점수 확인</a:t>
            </a:r>
            <a:r>
              <a:rPr lang="en-US" altLang="ko-KR" sz="2000" spc="-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000" spc="-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학생용</a:t>
            </a:r>
            <a:r>
              <a:rPr lang="en-US" altLang="ko-KR" sz="2000" spc="-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spc="-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- </a:t>
            </a:r>
            <a:r>
              <a:rPr lang="ko-KR" altLang="en-US" sz="2000" spc="-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출석 현황 확인</a:t>
            </a:r>
            <a:r>
              <a:rPr lang="en-US" altLang="ko-KR" sz="2000" spc="-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000" spc="-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교수용</a:t>
            </a:r>
            <a:r>
              <a:rPr lang="en-US" altLang="ko-KR" sz="2000" spc="-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en-US" altLang="ko-KR" sz="2000" spc="-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pc="-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  </a:t>
            </a:r>
            <a:r>
              <a:rPr lang="ko-KR" altLang="en-US" spc="-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앱</a:t>
            </a:r>
            <a:r>
              <a:rPr lang="ko-KR" altLang="en-US" spc="-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pc="-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테스트 및 </a:t>
            </a:r>
            <a:r>
              <a:rPr lang="ko-KR" altLang="en-US" spc="-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수정</a:t>
            </a:r>
            <a:endParaRPr lang="en-US" altLang="ko-KR" spc="-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_x223363584"/>
          <p:cNvSpPr>
            <a:spLocks noChangeArrowheads="1"/>
          </p:cNvSpPr>
          <p:nvPr/>
        </p:nvSpPr>
        <p:spPr bwMode="auto">
          <a:xfrm>
            <a:off x="340122" y="1315247"/>
            <a:ext cx="1512168" cy="492827"/>
          </a:xfrm>
          <a:prstGeom prst="roundRect">
            <a:avLst>
              <a:gd name="adj" fmla="val 16000"/>
            </a:avLst>
          </a:prstGeom>
          <a:solidFill>
            <a:srgbClr val="EE5F54"/>
          </a:solidFill>
          <a:ln w="9525">
            <a:solidFill>
              <a:srgbClr val="EE5F54"/>
            </a:solidFill>
            <a:round/>
            <a:headEnd/>
            <a:tailEnd/>
          </a:ln>
        </p:spPr>
        <p:txBody>
          <a:bodyPr vert="horz" wrap="square" lIns="121990" tIns="60995" rIns="121990" bIns="60995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굴림" pitchFamily="50" charset="-127"/>
              </a:rPr>
              <a:t>1</a:t>
            </a:r>
            <a:r>
              <a:rPr kumimoji="1" lang="ko-KR" altLang="en-US" sz="2000" b="1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굴림" pitchFamily="50" charset="-127"/>
              </a:rPr>
              <a:t>학기</a:t>
            </a:r>
            <a:endParaRPr kumimoji="1" lang="en-US" altLang="ko-KR" sz="20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굴림" pitchFamily="50" charset="-127"/>
            </a:endParaRPr>
          </a:p>
        </p:txBody>
      </p:sp>
      <p:sp>
        <p:nvSpPr>
          <p:cNvPr id="19" name="_x223363584"/>
          <p:cNvSpPr>
            <a:spLocks noChangeArrowheads="1"/>
          </p:cNvSpPr>
          <p:nvPr/>
        </p:nvSpPr>
        <p:spPr bwMode="auto">
          <a:xfrm>
            <a:off x="6787740" y="1315247"/>
            <a:ext cx="1508274" cy="504056"/>
          </a:xfrm>
          <a:prstGeom prst="roundRect">
            <a:avLst>
              <a:gd name="adj" fmla="val 16000"/>
            </a:avLst>
          </a:prstGeom>
          <a:solidFill>
            <a:srgbClr val="EE5F54"/>
          </a:solidFill>
          <a:ln w="9525">
            <a:solidFill>
              <a:srgbClr val="EE5F54"/>
            </a:solidFill>
            <a:round/>
            <a:headEnd/>
            <a:tailEnd/>
          </a:ln>
        </p:spPr>
        <p:txBody>
          <a:bodyPr vert="horz" wrap="square" lIns="121990" tIns="60995" rIns="121990" bIns="60995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굴림" pitchFamily="50" charset="-127"/>
              </a:rPr>
              <a:t>2</a:t>
            </a:r>
            <a:r>
              <a:rPr kumimoji="1" lang="ko-KR" altLang="en-US" sz="2000" b="1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굴림" pitchFamily="50" charset="-127"/>
              </a:rPr>
              <a:t>학기</a:t>
            </a:r>
            <a:endParaRPr kumimoji="1" lang="en-US" altLang="ko-KR" sz="20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181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9233" y="286831"/>
            <a:ext cx="602903" cy="60257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90" tIns="60995" rIns="121990" bIns="60995" rtlCol="0" anchor="ctr"/>
          <a:lstStyle/>
          <a:p>
            <a:pPr algn="ctr"/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4858" y="501354"/>
            <a:ext cx="4723645" cy="64640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90" tIns="60995" rIns="121990" bIns="60995" rtlCol="0">
            <a:spAutoFit/>
          </a:bodyPr>
          <a:lstStyle/>
          <a:p>
            <a:r>
              <a:rPr lang="ko-KR" altLang="en-US" sz="1900" b="1" spc="-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 </a:t>
            </a:r>
            <a:r>
              <a:rPr lang="en-US" altLang="ko-KR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연구</a:t>
            </a:r>
            <a:r>
              <a:rPr lang="en-US" altLang="ko-KR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</a:t>
            </a:r>
            <a:r>
              <a:rPr lang="en-US" altLang="ko-KR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 </a:t>
            </a:r>
            <a:r>
              <a:rPr lang="ko-KR" altLang="en-US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목표</a:t>
            </a:r>
          </a:p>
          <a:p>
            <a:r>
              <a:rPr lang="ko-KR" altLang="en-US" sz="1500" b="1" spc="-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900" b="1" spc="-2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2775" y="286831"/>
            <a:ext cx="10873128" cy="6991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90" tIns="60995" rIns="121990" bIns="60995"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8299" y="362361"/>
            <a:ext cx="864771" cy="4515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90" tIns="60995" rIns="121990" bIns="60995" rtlCol="0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</a:rPr>
              <a:t>01</a:t>
            </a:r>
            <a:endParaRPr lang="ko-KR" altLang="en-US" sz="2100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6" name="정육면체 15">
            <a:extLst>
              <a:ext uri="{FF2B5EF4-FFF2-40B4-BE49-F238E27FC236}">
                <a16:creationId xmlns="" xmlns:a16="http://schemas.microsoft.com/office/drawing/2014/main" id="{B6A327DE-C673-4E0D-8BAA-D2212CF50C8B}"/>
              </a:ext>
            </a:extLst>
          </p:cNvPr>
          <p:cNvSpPr/>
          <p:nvPr/>
        </p:nvSpPr>
        <p:spPr>
          <a:xfrm>
            <a:off x="500938" y="2674093"/>
            <a:ext cx="2190864" cy="576063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라즈베리파이</a:t>
            </a:r>
            <a:endParaRPr lang="ko-KR" altLang="en-US" sz="20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="" xmlns:a16="http://schemas.microsoft.com/office/drawing/2014/main" id="{420210EC-B0B1-4672-81D5-349BE75B3864}"/>
              </a:ext>
            </a:extLst>
          </p:cNvPr>
          <p:cNvCxnSpPr>
            <a:cxnSpLocks/>
          </p:cNvCxnSpPr>
          <p:nvPr/>
        </p:nvCxnSpPr>
        <p:spPr>
          <a:xfrm>
            <a:off x="2768002" y="2879231"/>
            <a:ext cx="4323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F8707844-E62A-4C8F-AB8A-5A073812E5AD}"/>
              </a:ext>
            </a:extLst>
          </p:cNvPr>
          <p:cNvSpPr/>
          <p:nvPr/>
        </p:nvSpPr>
        <p:spPr>
          <a:xfrm>
            <a:off x="3227593" y="2219432"/>
            <a:ext cx="2312136" cy="1389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2AAA092-E5C9-4070-955F-72B1C3F34F06}"/>
              </a:ext>
            </a:extLst>
          </p:cNvPr>
          <p:cNvSpPr txBox="1"/>
          <p:nvPr/>
        </p:nvSpPr>
        <p:spPr>
          <a:xfrm>
            <a:off x="3684072" y="2295216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출석 시스템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DCF4B722-40F0-4EB9-A75B-30C07B94D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947" y="2691942"/>
            <a:ext cx="742726" cy="74272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6B160DF8-2932-4256-BA61-617B7D5125BD}"/>
              </a:ext>
            </a:extLst>
          </p:cNvPr>
          <p:cNvSpPr/>
          <p:nvPr/>
        </p:nvSpPr>
        <p:spPr>
          <a:xfrm>
            <a:off x="6117567" y="2216957"/>
            <a:ext cx="2312136" cy="1389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="" xmlns:a16="http://schemas.microsoft.com/office/drawing/2014/main" id="{35981E66-96AA-4716-BDB0-978AFB86C964}"/>
              </a:ext>
            </a:extLst>
          </p:cNvPr>
          <p:cNvCxnSpPr>
            <a:cxnSpLocks/>
          </p:cNvCxnSpPr>
          <p:nvPr/>
        </p:nvCxnSpPr>
        <p:spPr>
          <a:xfrm>
            <a:off x="5595577" y="2919760"/>
            <a:ext cx="4323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0C3660E2-7E00-4427-805B-B5808537BA38}"/>
              </a:ext>
            </a:extLst>
          </p:cNvPr>
          <p:cNvSpPr txBox="1"/>
          <p:nvPr/>
        </p:nvSpPr>
        <p:spPr>
          <a:xfrm>
            <a:off x="6305126" y="2320135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님이 맞습니까</a:t>
            </a:r>
            <a:r>
              <a:rPr lang="en-US" altLang="ko-KR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1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="" xmlns:a16="http://schemas.microsoft.com/office/drawing/2014/main" id="{C190A2B0-B0F2-448E-BD61-7B4DA8281485}"/>
              </a:ext>
            </a:extLst>
          </p:cNvPr>
          <p:cNvSpPr/>
          <p:nvPr/>
        </p:nvSpPr>
        <p:spPr>
          <a:xfrm>
            <a:off x="6392837" y="2844806"/>
            <a:ext cx="804850" cy="40287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="" xmlns:a16="http://schemas.microsoft.com/office/drawing/2014/main" id="{38BA78D3-FAE7-46BA-A41A-3F62DDA6A6FC}"/>
              </a:ext>
            </a:extLst>
          </p:cNvPr>
          <p:cNvSpPr/>
          <p:nvPr/>
        </p:nvSpPr>
        <p:spPr>
          <a:xfrm>
            <a:off x="7403984" y="2844806"/>
            <a:ext cx="804850" cy="40287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18C48D3C-68F5-4AAD-A6AA-C5F244A0B296}"/>
              </a:ext>
            </a:extLst>
          </p:cNvPr>
          <p:cNvSpPr txBox="1"/>
          <p:nvPr/>
        </p:nvSpPr>
        <p:spPr>
          <a:xfrm>
            <a:off x="6608672" y="2891116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5C1F4159-491C-4D10-9042-147408A0A496}"/>
              </a:ext>
            </a:extLst>
          </p:cNvPr>
          <p:cNvSpPr txBox="1"/>
          <p:nvPr/>
        </p:nvSpPr>
        <p:spPr>
          <a:xfrm>
            <a:off x="7454389" y="2892697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아니요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591B98C1-65DA-4B5E-B8FB-13B97FA853B4}"/>
              </a:ext>
            </a:extLst>
          </p:cNvPr>
          <p:cNvSpPr/>
          <p:nvPr/>
        </p:nvSpPr>
        <p:spPr>
          <a:xfrm>
            <a:off x="8973202" y="2198660"/>
            <a:ext cx="2312136" cy="1389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="" xmlns:a16="http://schemas.microsoft.com/office/drawing/2014/main" id="{11FA93C4-04CD-4F39-B7B1-E804CFB5E7E5}"/>
              </a:ext>
            </a:extLst>
          </p:cNvPr>
          <p:cNvCxnSpPr>
            <a:cxnSpLocks/>
          </p:cNvCxnSpPr>
          <p:nvPr/>
        </p:nvCxnSpPr>
        <p:spPr>
          <a:xfrm>
            <a:off x="8500738" y="2911888"/>
            <a:ext cx="4323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99E26347-D072-471B-BD38-F78B0D8DBE54}"/>
              </a:ext>
            </a:extLst>
          </p:cNvPr>
          <p:cNvSpPr txBox="1"/>
          <p:nvPr/>
        </p:nvSpPr>
        <p:spPr>
          <a:xfrm>
            <a:off x="9018228" y="2479882"/>
            <a:ext cx="2222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출석이 완료되었습니다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="" xmlns:a16="http://schemas.microsoft.com/office/drawing/2014/main" id="{8085F015-ADED-4BC9-877A-7EC2C48F28BE}"/>
              </a:ext>
            </a:extLst>
          </p:cNvPr>
          <p:cNvSpPr/>
          <p:nvPr/>
        </p:nvSpPr>
        <p:spPr>
          <a:xfrm>
            <a:off x="9551040" y="2893591"/>
            <a:ext cx="1174600" cy="52278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DE2C2569-B4C7-4039-99C6-458A30E26514}"/>
              </a:ext>
            </a:extLst>
          </p:cNvPr>
          <p:cNvSpPr txBox="1"/>
          <p:nvPr/>
        </p:nvSpPr>
        <p:spPr>
          <a:xfrm>
            <a:off x="9603578" y="2984738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처음화면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="" xmlns:a16="http://schemas.microsoft.com/office/drawing/2014/main" id="{E3FEFB82-DED5-4C4D-A899-969BA7991C14}"/>
              </a:ext>
            </a:extLst>
          </p:cNvPr>
          <p:cNvCxnSpPr>
            <a:cxnSpLocks/>
          </p:cNvCxnSpPr>
          <p:nvPr/>
        </p:nvCxnSpPr>
        <p:spPr>
          <a:xfrm>
            <a:off x="4406551" y="3671385"/>
            <a:ext cx="0" cy="4311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2CBD8836-B7D0-44E4-B106-ED8C1357D99D}"/>
              </a:ext>
            </a:extLst>
          </p:cNvPr>
          <p:cNvSpPr/>
          <p:nvPr/>
        </p:nvSpPr>
        <p:spPr>
          <a:xfrm>
            <a:off x="3217826" y="4175244"/>
            <a:ext cx="2312136" cy="1389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AF6EEBAD-CB01-4788-A037-A0092E2AAA8D}"/>
              </a:ext>
            </a:extLst>
          </p:cNvPr>
          <p:cNvSpPr txBox="1"/>
          <p:nvPr/>
        </p:nvSpPr>
        <p:spPr>
          <a:xfrm>
            <a:off x="4535282" y="3756367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(5</a:t>
            </a:r>
            <a:r>
              <a:rPr lang="ko-KR" altLang="en-US" sz="1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 </a:t>
            </a:r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이상 </a:t>
            </a:r>
            <a:r>
              <a:rPr lang="ko-KR" altLang="en-US" sz="18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실패시</a:t>
            </a:r>
            <a:r>
              <a:rPr lang="en-US" altLang="ko-KR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1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F1B95B3F-DE1D-46DA-8AD0-CC95281C7F65}"/>
              </a:ext>
            </a:extLst>
          </p:cNvPr>
          <p:cNvSpPr txBox="1"/>
          <p:nvPr/>
        </p:nvSpPr>
        <p:spPr>
          <a:xfrm>
            <a:off x="3417315" y="432123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ID</a:t>
            </a:r>
            <a:endParaRPr lang="ko-KR" altLang="en-US" sz="1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78971158-7F3A-4D02-8902-31DE3A50C6CC}"/>
              </a:ext>
            </a:extLst>
          </p:cNvPr>
          <p:cNvSpPr txBox="1"/>
          <p:nvPr/>
        </p:nvSpPr>
        <p:spPr>
          <a:xfrm>
            <a:off x="3286687" y="4669580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PW</a:t>
            </a:r>
            <a:endParaRPr lang="ko-KR" altLang="en-US" sz="1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8B31C4C3-C247-40D7-973D-EB1B3CE7C335}"/>
              </a:ext>
            </a:extLst>
          </p:cNvPr>
          <p:cNvSpPr/>
          <p:nvPr/>
        </p:nvSpPr>
        <p:spPr>
          <a:xfrm>
            <a:off x="4045772" y="5096915"/>
            <a:ext cx="696162" cy="40543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4C676573-3040-41B7-B4ED-3EE50728AC10}"/>
              </a:ext>
            </a:extLst>
          </p:cNvPr>
          <p:cNvSpPr/>
          <p:nvPr/>
        </p:nvSpPr>
        <p:spPr>
          <a:xfrm>
            <a:off x="3832812" y="4360958"/>
            <a:ext cx="1257463" cy="248766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62E2B6D7-3741-44F8-A3A8-BD5F84500212}"/>
              </a:ext>
            </a:extLst>
          </p:cNvPr>
          <p:cNvSpPr/>
          <p:nvPr/>
        </p:nvSpPr>
        <p:spPr>
          <a:xfrm>
            <a:off x="3838141" y="4698415"/>
            <a:ext cx="1257463" cy="248766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564171F1-A2A5-496F-AAAE-97F79C83F203}"/>
              </a:ext>
            </a:extLst>
          </p:cNvPr>
          <p:cNvSpPr txBox="1"/>
          <p:nvPr/>
        </p:nvSpPr>
        <p:spPr>
          <a:xfrm>
            <a:off x="4118843" y="5176852"/>
            <a:ext cx="579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확인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="" xmlns:a16="http://schemas.microsoft.com/office/drawing/2014/main" id="{3DE1C753-51C6-4BBE-BFB1-66D448D72068}"/>
              </a:ext>
            </a:extLst>
          </p:cNvPr>
          <p:cNvCxnSpPr>
            <a:cxnSpLocks/>
          </p:cNvCxnSpPr>
          <p:nvPr/>
        </p:nvCxnSpPr>
        <p:spPr>
          <a:xfrm flipV="1">
            <a:off x="5576551" y="3671385"/>
            <a:ext cx="1558972" cy="11828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0B5018C7-895F-4CF3-8451-87343C5ACBCE}"/>
              </a:ext>
            </a:extLst>
          </p:cNvPr>
          <p:cNvSpPr txBox="1"/>
          <p:nvPr/>
        </p:nvSpPr>
        <p:spPr>
          <a:xfrm>
            <a:off x="7396906" y="940727"/>
            <a:ext cx="4511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디스플레이 화면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출석 인증용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0" t="3144" r="6230"/>
          <a:stretch/>
        </p:blipFill>
        <p:spPr bwMode="auto">
          <a:xfrm flipH="1">
            <a:off x="-19918" y="3573810"/>
            <a:ext cx="1440160" cy="1190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연결선: 구부러짐 4">
            <a:extLst>
              <a:ext uri="{FF2B5EF4-FFF2-40B4-BE49-F238E27FC236}">
                <a16:creationId xmlns="" xmlns:a16="http://schemas.microsoft.com/office/drawing/2014/main" id="{CA747AED-5254-4EFD-A11E-DAAFBDB576F5}"/>
              </a:ext>
            </a:extLst>
          </p:cNvPr>
          <p:cNvCxnSpPr>
            <a:endCxn id="16" idx="3"/>
          </p:cNvCxnSpPr>
          <p:nvPr/>
        </p:nvCxnSpPr>
        <p:spPr>
          <a:xfrm rot="5400000" flipH="1" flipV="1">
            <a:off x="1170290" y="3500109"/>
            <a:ext cx="604024" cy="104119"/>
          </a:xfrm>
          <a:prstGeom prst="curvedConnector3">
            <a:avLst>
              <a:gd name="adj1" fmla="val 5240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9BC8DFD5-7B59-4B67-A073-05C217B34B03}"/>
              </a:ext>
            </a:extLst>
          </p:cNvPr>
          <p:cNvSpPr/>
          <p:nvPr/>
        </p:nvSpPr>
        <p:spPr>
          <a:xfrm>
            <a:off x="7252890" y="4316542"/>
            <a:ext cx="3212448" cy="181015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A1EE4697-646D-4970-83BD-98352E9FE8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653"/>
          <a:stretch/>
        </p:blipFill>
        <p:spPr>
          <a:xfrm>
            <a:off x="7287139" y="4457159"/>
            <a:ext cx="3057278" cy="1108036"/>
          </a:xfrm>
          <a:prstGeom prst="rect">
            <a:avLst/>
          </a:prstGeom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xmlns="" id="{90773BD3-6BDB-4139-A1EE-C201E931C73B}"/>
              </a:ext>
            </a:extLst>
          </p:cNvPr>
          <p:cNvSpPr/>
          <p:nvPr/>
        </p:nvSpPr>
        <p:spPr>
          <a:xfrm>
            <a:off x="8534758" y="5642099"/>
            <a:ext cx="696162" cy="40543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3B2C4115-C945-4B58-AE8B-C5FD7C7E9A31}"/>
              </a:ext>
            </a:extLst>
          </p:cNvPr>
          <p:cNvSpPr txBox="1"/>
          <p:nvPr/>
        </p:nvSpPr>
        <p:spPr>
          <a:xfrm>
            <a:off x="8607829" y="5722036"/>
            <a:ext cx="579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확인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xmlns="" id="{2167262E-179A-4AD8-9B6E-F80EA5BD3A89}"/>
              </a:ext>
            </a:extLst>
          </p:cNvPr>
          <p:cNvCxnSpPr>
            <a:cxnSpLocks/>
          </p:cNvCxnSpPr>
          <p:nvPr/>
        </p:nvCxnSpPr>
        <p:spPr>
          <a:xfrm flipV="1">
            <a:off x="8999018" y="3661478"/>
            <a:ext cx="1455382" cy="6235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xmlns="" id="{5CDF7477-A157-41DC-9BCA-4613B8725431}"/>
              </a:ext>
            </a:extLst>
          </p:cNvPr>
          <p:cNvCxnSpPr>
            <a:cxnSpLocks/>
          </p:cNvCxnSpPr>
          <p:nvPr/>
        </p:nvCxnSpPr>
        <p:spPr>
          <a:xfrm>
            <a:off x="7383667" y="3645818"/>
            <a:ext cx="1465217" cy="6004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66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9233" y="286831"/>
            <a:ext cx="602903" cy="60257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90" tIns="60995" rIns="121990" bIns="60995" rtlCol="0" anchor="ctr"/>
          <a:lstStyle/>
          <a:p>
            <a:pPr algn="ctr"/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4858" y="501354"/>
            <a:ext cx="4723645" cy="64640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90" tIns="60995" rIns="121990" bIns="60995" rtlCol="0">
            <a:spAutoFit/>
          </a:bodyPr>
          <a:lstStyle/>
          <a:p>
            <a:r>
              <a:rPr lang="ko-KR" altLang="en-US" sz="1900" b="1" spc="-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 </a:t>
            </a:r>
            <a:r>
              <a:rPr lang="en-US" altLang="ko-KR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연구</a:t>
            </a:r>
            <a:r>
              <a:rPr lang="en-US" altLang="ko-KR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</a:t>
            </a:r>
            <a:r>
              <a:rPr lang="en-US" altLang="ko-KR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 </a:t>
            </a:r>
            <a:r>
              <a:rPr lang="ko-KR" altLang="en-US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목표</a:t>
            </a:r>
          </a:p>
          <a:p>
            <a:r>
              <a:rPr lang="ko-KR" altLang="en-US" sz="1500" b="1" spc="-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900" b="1" spc="-2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2775" y="286831"/>
            <a:ext cx="10873128" cy="6991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90" tIns="60995" rIns="121990" bIns="60995"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8299" y="362361"/>
            <a:ext cx="864771" cy="4515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90" tIns="60995" rIns="121990" bIns="60995" rtlCol="0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</a:rPr>
              <a:t>01</a:t>
            </a:r>
            <a:endParaRPr lang="ko-KR" altLang="en-US" sz="2100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2CBD8836-B7D0-44E4-B106-ED8C1357D99D}"/>
              </a:ext>
            </a:extLst>
          </p:cNvPr>
          <p:cNvSpPr/>
          <p:nvPr/>
        </p:nvSpPr>
        <p:spPr>
          <a:xfrm>
            <a:off x="224707" y="1350880"/>
            <a:ext cx="2312136" cy="1389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78971158-7F3A-4D02-8902-31DE3A50C6CC}"/>
              </a:ext>
            </a:extLst>
          </p:cNvPr>
          <p:cNvSpPr txBox="1"/>
          <p:nvPr/>
        </p:nvSpPr>
        <p:spPr>
          <a:xfrm>
            <a:off x="293568" y="1845216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PW</a:t>
            </a:r>
            <a:endParaRPr lang="ko-KR" altLang="en-US" sz="1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="" xmlns:a16="http://schemas.microsoft.com/office/drawing/2014/main" id="{8B31C4C3-C247-40D7-973D-EB1B3CE7C335}"/>
              </a:ext>
            </a:extLst>
          </p:cNvPr>
          <p:cNvSpPr/>
          <p:nvPr/>
        </p:nvSpPr>
        <p:spPr>
          <a:xfrm>
            <a:off x="1052653" y="2272551"/>
            <a:ext cx="696162" cy="40543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62E2B6D7-3741-44F8-A3A8-BD5F84500212}"/>
              </a:ext>
            </a:extLst>
          </p:cNvPr>
          <p:cNvSpPr/>
          <p:nvPr/>
        </p:nvSpPr>
        <p:spPr>
          <a:xfrm>
            <a:off x="845022" y="1874051"/>
            <a:ext cx="1257463" cy="248766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564171F1-A2A5-496F-AAAE-97F79C83F203}"/>
              </a:ext>
            </a:extLst>
          </p:cNvPr>
          <p:cNvSpPr txBox="1"/>
          <p:nvPr/>
        </p:nvSpPr>
        <p:spPr>
          <a:xfrm>
            <a:off x="1125724" y="2352488"/>
            <a:ext cx="579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확인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0B5018C7-895F-4CF3-8451-87343C5ACBCE}"/>
              </a:ext>
            </a:extLst>
          </p:cNvPr>
          <p:cNvSpPr txBox="1"/>
          <p:nvPr/>
        </p:nvSpPr>
        <p:spPr>
          <a:xfrm>
            <a:off x="8621042" y="549474"/>
            <a:ext cx="3331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앱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 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출석 확인용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CE8D455D-23AD-4FED-BD57-05687F92A98F}"/>
              </a:ext>
            </a:extLst>
          </p:cNvPr>
          <p:cNvSpPr txBox="1"/>
          <p:nvPr/>
        </p:nvSpPr>
        <p:spPr>
          <a:xfrm>
            <a:off x="437189" y="148864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ID</a:t>
            </a:r>
            <a:endParaRPr lang="ko-KR" altLang="en-US" sz="1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07607E68-9ED5-42E0-86BB-E55CC65F2F6F}"/>
              </a:ext>
            </a:extLst>
          </p:cNvPr>
          <p:cNvSpPr/>
          <p:nvPr/>
        </p:nvSpPr>
        <p:spPr>
          <a:xfrm>
            <a:off x="852686" y="1528361"/>
            <a:ext cx="1257463" cy="248766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="" xmlns:a16="http://schemas.microsoft.com/office/drawing/2014/main" id="{879F1C55-05D7-429A-BEC5-51607B0B0A62}"/>
              </a:ext>
            </a:extLst>
          </p:cNvPr>
          <p:cNvSpPr/>
          <p:nvPr/>
        </p:nvSpPr>
        <p:spPr>
          <a:xfrm>
            <a:off x="3868514" y="1118473"/>
            <a:ext cx="2312136" cy="169196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4BA737BD-3B75-4EBF-BA88-189105901568}"/>
              </a:ext>
            </a:extLst>
          </p:cNvPr>
          <p:cNvSpPr/>
          <p:nvPr/>
        </p:nvSpPr>
        <p:spPr>
          <a:xfrm>
            <a:off x="4163767" y="1626883"/>
            <a:ext cx="1721629" cy="4411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회로이론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A7B65779-EFC1-44F1-A146-AC959A424059}"/>
              </a:ext>
            </a:extLst>
          </p:cNvPr>
          <p:cNvSpPr/>
          <p:nvPr/>
        </p:nvSpPr>
        <p:spPr>
          <a:xfrm>
            <a:off x="3947216" y="1193906"/>
            <a:ext cx="1978427" cy="36933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CE96A33B-3DDE-4E52-AF17-BB6AE4C5130B}"/>
              </a:ext>
            </a:extLst>
          </p:cNvPr>
          <p:cNvSpPr txBox="1"/>
          <p:nvPr/>
        </p:nvSpPr>
        <p:spPr>
          <a:xfrm>
            <a:off x="3959705" y="1193906"/>
            <a:ext cx="197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20171701 </a:t>
            </a:r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김지선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="" xmlns:a16="http://schemas.microsoft.com/office/drawing/2014/main" id="{1F1AEBC8-CA7B-4CAA-9C87-C22A44F2DD4F}"/>
              </a:ext>
            </a:extLst>
          </p:cNvPr>
          <p:cNvSpPr/>
          <p:nvPr/>
        </p:nvSpPr>
        <p:spPr>
          <a:xfrm>
            <a:off x="4992986" y="2159241"/>
            <a:ext cx="63189" cy="551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="" xmlns:a16="http://schemas.microsoft.com/office/drawing/2014/main" id="{11E4D519-575E-469E-85E0-4DADBC1E4F1C}"/>
              </a:ext>
            </a:extLst>
          </p:cNvPr>
          <p:cNvSpPr/>
          <p:nvPr/>
        </p:nvSpPr>
        <p:spPr>
          <a:xfrm>
            <a:off x="4948920" y="2423715"/>
            <a:ext cx="63189" cy="551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="" xmlns:a16="http://schemas.microsoft.com/office/drawing/2014/main" id="{48AE2DE5-D19B-4386-856F-4D0DDC36851D}"/>
              </a:ext>
            </a:extLst>
          </p:cNvPr>
          <p:cNvSpPr/>
          <p:nvPr/>
        </p:nvSpPr>
        <p:spPr>
          <a:xfrm>
            <a:off x="4948919" y="2625136"/>
            <a:ext cx="63189" cy="551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="" xmlns:a16="http://schemas.microsoft.com/office/drawing/2014/main" id="{3BA4B35D-26D0-4ACF-BDDB-FBBA708AEE33}"/>
              </a:ext>
            </a:extLst>
          </p:cNvPr>
          <p:cNvSpPr/>
          <p:nvPr/>
        </p:nvSpPr>
        <p:spPr>
          <a:xfrm>
            <a:off x="7061605" y="986674"/>
            <a:ext cx="2788145" cy="238393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="" xmlns:a16="http://schemas.microsoft.com/office/drawing/2014/main" id="{68964ED6-4F50-4BF6-B6F3-7DC33324AF0D}"/>
              </a:ext>
            </a:extLst>
          </p:cNvPr>
          <p:cNvSpPr/>
          <p:nvPr/>
        </p:nvSpPr>
        <p:spPr>
          <a:xfrm>
            <a:off x="7343175" y="1049150"/>
            <a:ext cx="2228634" cy="4411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회로이론</a:t>
            </a:r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표성민 교수님</a:t>
            </a:r>
          </a:p>
        </p:txBody>
      </p:sp>
      <p:graphicFrame>
        <p:nvGraphicFramePr>
          <p:cNvPr id="63" name="표 34">
            <a:extLst>
              <a:ext uri="{FF2B5EF4-FFF2-40B4-BE49-F238E27FC236}">
                <a16:creationId xmlns="" xmlns:a16="http://schemas.microsoft.com/office/drawing/2014/main" id="{96AA1AF3-B354-4EEC-9826-827B0F7B68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86140"/>
              </p:ext>
            </p:extLst>
          </p:nvPr>
        </p:nvGraphicFramePr>
        <p:xfrm>
          <a:off x="7538305" y="1980507"/>
          <a:ext cx="1772248" cy="1344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124">
                  <a:extLst>
                    <a:ext uri="{9D8B030D-6E8A-4147-A177-3AD203B41FA5}">
                      <a16:colId xmlns="" xmlns:a16="http://schemas.microsoft.com/office/drawing/2014/main" val="1801822334"/>
                    </a:ext>
                  </a:extLst>
                </a:gridCol>
                <a:gridCol w="886124">
                  <a:extLst>
                    <a:ext uri="{9D8B030D-6E8A-4147-A177-3AD203B41FA5}">
                      <a16:colId xmlns="" xmlns:a16="http://schemas.microsoft.com/office/drawing/2014/main" val="1521594959"/>
                    </a:ext>
                  </a:extLst>
                </a:gridCol>
              </a:tblGrid>
              <a:tr h="4298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주차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출결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17705646"/>
                  </a:ext>
                </a:extLst>
              </a:tr>
              <a:tr h="429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4921098"/>
                  </a:ext>
                </a:extLst>
              </a:tr>
              <a:tr h="429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X</a:t>
                      </a:r>
                      <a:endParaRPr lang="ko-KR" altLang="en-US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42789499"/>
                  </a:ext>
                </a:extLst>
              </a:tr>
            </a:tbl>
          </a:graphicData>
        </a:graphic>
      </p:graphicFrame>
      <p:sp>
        <p:nvSpPr>
          <p:cNvPr id="64" name="타원 63">
            <a:extLst>
              <a:ext uri="{FF2B5EF4-FFF2-40B4-BE49-F238E27FC236}">
                <a16:creationId xmlns="" xmlns:a16="http://schemas.microsoft.com/office/drawing/2014/main" id="{4AC73B22-7817-4063-BF26-8732187FF912}"/>
              </a:ext>
            </a:extLst>
          </p:cNvPr>
          <p:cNvSpPr/>
          <p:nvPr/>
        </p:nvSpPr>
        <p:spPr>
          <a:xfrm>
            <a:off x="8754091" y="2539257"/>
            <a:ext cx="205582" cy="2014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타원 64">
            <a:extLst>
              <a:ext uri="{FF2B5EF4-FFF2-40B4-BE49-F238E27FC236}">
                <a16:creationId xmlns="" xmlns:a16="http://schemas.microsoft.com/office/drawing/2014/main" id="{A9C48EE4-A995-46EC-B89B-BFBBCA234F12}"/>
              </a:ext>
            </a:extLst>
          </p:cNvPr>
          <p:cNvSpPr/>
          <p:nvPr/>
        </p:nvSpPr>
        <p:spPr>
          <a:xfrm>
            <a:off x="7202727" y="1595773"/>
            <a:ext cx="205582" cy="2014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06EC45D1-3E6E-4A40-9713-D6B14A698762}"/>
              </a:ext>
            </a:extLst>
          </p:cNvPr>
          <p:cNvSpPr txBox="1"/>
          <p:nvPr/>
        </p:nvSpPr>
        <p:spPr>
          <a:xfrm>
            <a:off x="7365537" y="1550726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출석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="" xmlns:a16="http://schemas.microsoft.com/office/drawing/2014/main" id="{9EBDA0FE-B7A9-4BD9-9B0A-329124DBD5B6}"/>
              </a:ext>
            </a:extLst>
          </p:cNvPr>
          <p:cNvSpPr/>
          <p:nvPr/>
        </p:nvSpPr>
        <p:spPr>
          <a:xfrm>
            <a:off x="7989947" y="1493890"/>
            <a:ext cx="3850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/>
              <a:t>X</a:t>
            </a:r>
            <a:endParaRPr lang="ko-KR" altLang="en-US" b="1" dirty="0"/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0C3AA13E-882D-4096-BD89-844D438E4355}"/>
              </a:ext>
            </a:extLst>
          </p:cNvPr>
          <p:cNvSpPr txBox="1"/>
          <p:nvPr/>
        </p:nvSpPr>
        <p:spPr>
          <a:xfrm>
            <a:off x="8210858" y="1543583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결석</a:t>
            </a:r>
          </a:p>
        </p:txBody>
      </p:sp>
      <p:sp>
        <p:nvSpPr>
          <p:cNvPr id="69" name="이등변 삼각형 68">
            <a:extLst>
              <a:ext uri="{FF2B5EF4-FFF2-40B4-BE49-F238E27FC236}">
                <a16:creationId xmlns="" xmlns:a16="http://schemas.microsoft.com/office/drawing/2014/main" id="{DB00836D-C137-4F25-A937-9E512DD58812}"/>
              </a:ext>
            </a:extLst>
          </p:cNvPr>
          <p:cNvSpPr/>
          <p:nvPr/>
        </p:nvSpPr>
        <p:spPr>
          <a:xfrm>
            <a:off x="8936789" y="1600638"/>
            <a:ext cx="288032" cy="19175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34D552A3-F137-46DC-A674-56915B413C93}"/>
              </a:ext>
            </a:extLst>
          </p:cNvPr>
          <p:cNvSpPr txBox="1"/>
          <p:nvPr/>
        </p:nvSpPr>
        <p:spPr>
          <a:xfrm>
            <a:off x="9189160" y="1557086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지각</a:t>
            </a:r>
            <a:endParaRPr lang="ko-KR" altLang="en-US" sz="1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="" xmlns:a16="http://schemas.microsoft.com/office/drawing/2014/main" id="{9B03FAAB-8618-4F6D-8685-00193B3E5C55}"/>
              </a:ext>
            </a:extLst>
          </p:cNvPr>
          <p:cNvCxnSpPr>
            <a:cxnSpLocks/>
          </p:cNvCxnSpPr>
          <p:nvPr/>
        </p:nvCxnSpPr>
        <p:spPr>
          <a:xfrm flipV="1">
            <a:off x="6323552" y="1992086"/>
            <a:ext cx="599762" cy="63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="" xmlns:a16="http://schemas.microsoft.com/office/drawing/2014/main" id="{47997A3F-9F9A-4ACA-B2A9-A39DF7ABA054}"/>
              </a:ext>
            </a:extLst>
          </p:cNvPr>
          <p:cNvSpPr/>
          <p:nvPr/>
        </p:nvSpPr>
        <p:spPr>
          <a:xfrm>
            <a:off x="268114" y="3952326"/>
            <a:ext cx="2312136" cy="169196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="" xmlns:a16="http://schemas.microsoft.com/office/drawing/2014/main" id="{C9AFE6F8-FD71-4B79-AE8D-3949FAB68855}"/>
              </a:ext>
            </a:extLst>
          </p:cNvPr>
          <p:cNvSpPr/>
          <p:nvPr/>
        </p:nvSpPr>
        <p:spPr>
          <a:xfrm>
            <a:off x="456246" y="4495126"/>
            <a:ext cx="1942067" cy="4411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신호 및 시스템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33527185-3A62-414B-8827-85CE8CDE945D}"/>
              </a:ext>
            </a:extLst>
          </p:cNvPr>
          <p:cNvSpPr/>
          <p:nvPr/>
        </p:nvSpPr>
        <p:spPr>
          <a:xfrm>
            <a:off x="416479" y="4098584"/>
            <a:ext cx="1978427" cy="36933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C09DB93B-A790-4E2D-85A5-F199429E7793}"/>
              </a:ext>
            </a:extLst>
          </p:cNvPr>
          <p:cNvSpPr txBox="1"/>
          <p:nvPr/>
        </p:nvSpPr>
        <p:spPr>
          <a:xfrm>
            <a:off x="612847" y="4118246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이시웅</a:t>
            </a:r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교수님</a:t>
            </a:r>
          </a:p>
        </p:txBody>
      </p:sp>
      <p:sp>
        <p:nvSpPr>
          <p:cNvPr id="76" name="타원 75">
            <a:extLst>
              <a:ext uri="{FF2B5EF4-FFF2-40B4-BE49-F238E27FC236}">
                <a16:creationId xmlns="" xmlns:a16="http://schemas.microsoft.com/office/drawing/2014/main" id="{0660111F-B148-4DB8-B4DD-1ED7BE1FF25E}"/>
              </a:ext>
            </a:extLst>
          </p:cNvPr>
          <p:cNvSpPr/>
          <p:nvPr/>
        </p:nvSpPr>
        <p:spPr>
          <a:xfrm>
            <a:off x="1387514" y="5063720"/>
            <a:ext cx="63189" cy="551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="" xmlns:a16="http://schemas.microsoft.com/office/drawing/2014/main" id="{E123BB59-201F-49CD-82AA-ABE24059EC4C}"/>
              </a:ext>
            </a:extLst>
          </p:cNvPr>
          <p:cNvSpPr/>
          <p:nvPr/>
        </p:nvSpPr>
        <p:spPr>
          <a:xfrm>
            <a:off x="1387514" y="5260917"/>
            <a:ext cx="63189" cy="551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="" xmlns:a16="http://schemas.microsoft.com/office/drawing/2014/main" id="{1F9A6E43-AEE8-43DE-91AF-8086921ABBDD}"/>
              </a:ext>
            </a:extLst>
          </p:cNvPr>
          <p:cNvSpPr/>
          <p:nvPr/>
        </p:nvSpPr>
        <p:spPr>
          <a:xfrm>
            <a:off x="1387513" y="5462338"/>
            <a:ext cx="63189" cy="551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="" xmlns:a16="http://schemas.microsoft.com/office/drawing/2014/main" id="{67320C11-CEF0-4403-88C8-525F8339D95F}"/>
              </a:ext>
            </a:extLst>
          </p:cNvPr>
          <p:cNvCxnSpPr>
            <a:cxnSpLocks/>
          </p:cNvCxnSpPr>
          <p:nvPr/>
        </p:nvCxnSpPr>
        <p:spPr>
          <a:xfrm flipV="1">
            <a:off x="2670647" y="4785687"/>
            <a:ext cx="68395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="" xmlns:a16="http://schemas.microsoft.com/office/drawing/2014/main" id="{77CAF463-3AA8-41B1-B35E-2A9A30EDBFAA}"/>
              </a:ext>
            </a:extLst>
          </p:cNvPr>
          <p:cNvSpPr/>
          <p:nvPr/>
        </p:nvSpPr>
        <p:spPr>
          <a:xfrm>
            <a:off x="7830748" y="3926941"/>
            <a:ext cx="3756375" cy="238393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81" name="표 34">
            <a:extLst>
              <a:ext uri="{FF2B5EF4-FFF2-40B4-BE49-F238E27FC236}">
                <a16:creationId xmlns="" xmlns:a16="http://schemas.microsoft.com/office/drawing/2014/main" id="{AC4E3017-44A8-49F4-B84E-DFF10B72B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517990"/>
              </p:ext>
            </p:extLst>
          </p:nvPr>
        </p:nvGraphicFramePr>
        <p:xfrm>
          <a:off x="8709146" y="4864264"/>
          <a:ext cx="2092132" cy="1344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066">
                  <a:extLst>
                    <a:ext uri="{9D8B030D-6E8A-4147-A177-3AD203B41FA5}">
                      <a16:colId xmlns="" xmlns:a16="http://schemas.microsoft.com/office/drawing/2014/main" val="1801822334"/>
                    </a:ext>
                  </a:extLst>
                </a:gridCol>
                <a:gridCol w="1046066">
                  <a:extLst>
                    <a:ext uri="{9D8B030D-6E8A-4147-A177-3AD203B41FA5}">
                      <a16:colId xmlns="" xmlns:a16="http://schemas.microsoft.com/office/drawing/2014/main" val="1521594959"/>
                    </a:ext>
                  </a:extLst>
                </a:gridCol>
              </a:tblGrid>
              <a:tr h="4298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주차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출결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17705646"/>
                  </a:ext>
                </a:extLst>
              </a:tr>
              <a:tr h="429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4921098"/>
                  </a:ext>
                </a:extLst>
              </a:tr>
              <a:tr h="429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X</a:t>
                      </a:r>
                      <a:endParaRPr lang="ko-KR" altLang="en-US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42789499"/>
                  </a:ext>
                </a:extLst>
              </a:tr>
            </a:tbl>
          </a:graphicData>
        </a:graphic>
      </p:graphicFrame>
      <p:sp>
        <p:nvSpPr>
          <p:cNvPr id="82" name="타원 81">
            <a:extLst>
              <a:ext uri="{FF2B5EF4-FFF2-40B4-BE49-F238E27FC236}">
                <a16:creationId xmlns="" xmlns:a16="http://schemas.microsoft.com/office/drawing/2014/main" id="{3849310E-9D70-4E31-AE70-EC68CFB1B871}"/>
              </a:ext>
            </a:extLst>
          </p:cNvPr>
          <p:cNvSpPr/>
          <p:nvPr/>
        </p:nvSpPr>
        <p:spPr>
          <a:xfrm>
            <a:off x="10156948" y="5416786"/>
            <a:ext cx="195368" cy="20024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타원 82">
            <a:extLst>
              <a:ext uri="{FF2B5EF4-FFF2-40B4-BE49-F238E27FC236}">
                <a16:creationId xmlns="" xmlns:a16="http://schemas.microsoft.com/office/drawing/2014/main" id="{9FD7F1DE-0478-4190-BA86-1026362CA80C}"/>
              </a:ext>
            </a:extLst>
          </p:cNvPr>
          <p:cNvSpPr/>
          <p:nvPr/>
        </p:nvSpPr>
        <p:spPr>
          <a:xfrm>
            <a:off x="8455786" y="4536040"/>
            <a:ext cx="205582" cy="2014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10DBF3DA-EE91-4EAE-B4BE-C04E4CC4ABBA}"/>
              </a:ext>
            </a:extLst>
          </p:cNvPr>
          <p:cNvSpPr txBox="1"/>
          <p:nvPr/>
        </p:nvSpPr>
        <p:spPr>
          <a:xfrm>
            <a:off x="8618596" y="4490993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출석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="" xmlns:a16="http://schemas.microsoft.com/office/drawing/2014/main" id="{E32F1B4A-74C4-446F-A43F-56D6F82E9EF4}"/>
              </a:ext>
            </a:extLst>
          </p:cNvPr>
          <p:cNvSpPr/>
          <p:nvPr/>
        </p:nvSpPr>
        <p:spPr>
          <a:xfrm>
            <a:off x="9243006" y="4434157"/>
            <a:ext cx="3850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/>
              <a:t>X</a:t>
            </a:r>
            <a:endParaRPr lang="ko-KR" altLang="en-US" b="1" dirty="0"/>
          </a:p>
        </p:txBody>
      </p:sp>
      <p:sp>
        <p:nvSpPr>
          <p:cNvPr id="86" name="TextBox 85">
            <a:extLst>
              <a:ext uri="{FF2B5EF4-FFF2-40B4-BE49-F238E27FC236}">
                <a16:creationId xmlns="" xmlns:a16="http://schemas.microsoft.com/office/drawing/2014/main" id="{EAB886C3-439C-4246-80C3-A12ECB044041}"/>
              </a:ext>
            </a:extLst>
          </p:cNvPr>
          <p:cNvSpPr txBox="1"/>
          <p:nvPr/>
        </p:nvSpPr>
        <p:spPr>
          <a:xfrm>
            <a:off x="9463917" y="4483850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결석</a:t>
            </a:r>
          </a:p>
        </p:txBody>
      </p:sp>
      <p:sp>
        <p:nvSpPr>
          <p:cNvPr id="87" name="이등변 삼각형 86">
            <a:extLst>
              <a:ext uri="{FF2B5EF4-FFF2-40B4-BE49-F238E27FC236}">
                <a16:creationId xmlns="" xmlns:a16="http://schemas.microsoft.com/office/drawing/2014/main" id="{8FF584F7-2CA2-4E74-BC7D-B83AE5D3733A}"/>
              </a:ext>
            </a:extLst>
          </p:cNvPr>
          <p:cNvSpPr/>
          <p:nvPr/>
        </p:nvSpPr>
        <p:spPr>
          <a:xfrm>
            <a:off x="10189848" y="4540905"/>
            <a:ext cx="288032" cy="19175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937ED5C1-4BA7-4CCF-B35C-C2EAC54F7116}"/>
              </a:ext>
            </a:extLst>
          </p:cNvPr>
          <p:cNvSpPr txBox="1"/>
          <p:nvPr/>
        </p:nvSpPr>
        <p:spPr>
          <a:xfrm>
            <a:off x="10442219" y="4497353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지각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="" xmlns:a16="http://schemas.microsoft.com/office/drawing/2014/main" id="{196B8795-B4BF-44D4-B9BA-F3EBF1CDF414}"/>
              </a:ext>
            </a:extLst>
          </p:cNvPr>
          <p:cNvSpPr/>
          <p:nvPr/>
        </p:nvSpPr>
        <p:spPr>
          <a:xfrm>
            <a:off x="3455096" y="3838658"/>
            <a:ext cx="2765540" cy="271172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90" name="표 114">
            <a:extLst>
              <a:ext uri="{FF2B5EF4-FFF2-40B4-BE49-F238E27FC236}">
                <a16:creationId xmlns="" xmlns:a16="http://schemas.microsoft.com/office/drawing/2014/main" id="{225C9278-1E3E-42BA-AA5B-C84D208D12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622519"/>
              </p:ext>
            </p:extLst>
          </p:nvPr>
        </p:nvGraphicFramePr>
        <p:xfrm>
          <a:off x="3578860" y="4692211"/>
          <a:ext cx="2549559" cy="1705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5953">
                  <a:extLst>
                    <a:ext uri="{9D8B030D-6E8A-4147-A177-3AD203B41FA5}">
                      <a16:colId xmlns="" xmlns:a16="http://schemas.microsoft.com/office/drawing/2014/main" val="3238514799"/>
                    </a:ext>
                  </a:extLst>
                </a:gridCol>
                <a:gridCol w="864096">
                  <a:extLst>
                    <a:ext uri="{9D8B030D-6E8A-4147-A177-3AD203B41FA5}">
                      <a16:colId xmlns="" xmlns:a16="http://schemas.microsoft.com/office/drawing/2014/main" val="3705112426"/>
                    </a:ext>
                  </a:extLst>
                </a:gridCol>
                <a:gridCol w="689510">
                  <a:extLst>
                    <a:ext uri="{9D8B030D-6E8A-4147-A177-3AD203B41FA5}">
                      <a16:colId xmlns="" xmlns:a16="http://schemas.microsoft.com/office/drawing/2014/main" val="1636075667"/>
                    </a:ext>
                  </a:extLst>
                </a:gridCol>
              </a:tblGrid>
              <a:tr h="4263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학번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이름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점수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96523461"/>
                  </a:ext>
                </a:extLst>
              </a:tr>
              <a:tr h="4263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20171701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김지선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10</a:t>
                      </a:r>
                      <a:endParaRPr lang="ko-KR" alt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33165912"/>
                  </a:ext>
                </a:extLst>
              </a:tr>
              <a:tr h="4263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20171234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홍길동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9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24207423"/>
                  </a:ext>
                </a:extLst>
              </a:tr>
              <a:tr h="426343">
                <a:tc>
                  <a:txBody>
                    <a:bodyPr/>
                    <a:lstStyle/>
                    <a:p>
                      <a:pPr marL="0" marR="0" lvl="0" indent="0" algn="l" defTabSz="121990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20175678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이몽룡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8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77519348"/>
                  </a:ext>
                </a:extLst>
              </a:tr>
            </a:tbl>
          </a:graphicData>
        </a:graphic>
      </p:graphicFrame>
      <p:sp>
        <p:nvSpPr>
          <p:cNvPr id="91" name="직사각형 90">
            <a:extLst>
              <a:ext uri="{FF2B5EF4-FFF2-40B4-BE49-F238E27FC236}">
                <a16:creationId xmlns="" xmlns:a16="http://schemas.microsoft.com/office/drawing/2014/main" id="{3BE18F5E-BC15-4709-93CC-061B6922C7D9}"/>
              </a:ext>
            </a:extLst>
          </p:cNvPr>
          <p:cNvSpPr/>
          <p:nvPr/>
        </p:nvSpPr>
        <p:spPr>
          <a:xfrm>
            <a:off x="3618058" y="3950652"/>
            <a:ext cx="2405804" cy="6303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학생명단</a:t>
            </a:r>
            <a:endParaRPr lang="en-US" altLang="ko-KR" sz="20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</a:t>
            </a:r>
            <a:r>
              <a:rPr lang="ko-KR" altLang="en-US" sz="20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신호 및 시스템</a:t>
            </a:r>
            <a:r>
              <a:rPr lang="en-US" altLang="ko-KR" sz="20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  <a:endParaRPr lang="ko-KR" altLang="en-US" sz="20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2" name="화살표: 오른쪽 119">
            <a:extLst>
              <a:ext uri="{FF2B5EF4-FFF2-40B4-BE49-F238E27FC236}">
                <a16:creationId xmlns="" xmlns:a16="http://schemas.microsoft.com/office/drawing/2014/main" id="{AE451C01-E233-44D7-B4CA-E76AAEAE7C2C}"/>
              </a:ext>
            </a:extLst>
          </p:cNvPr>
          <p:cNvSpPr/>
          <p:nvPr/>
        </p:nvSpPr>
        <p:spPr>
          <a:xfrm>
            <a:off x="2661531" y="1741752"/>
            <a:ext cx="1039272" cy="49251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화살표: 오른쪽 120">
            <a:extLst>
              <a:ext uri="{FF2B5EF4-FFF2-40B4-BE49-F238E27FC236}">
                <a16:creationId xmlns="" xmlns:a16="http://schemas.microsoft.com/office/drawing/2014/main" id="{20518496-9858-4158-8FFB-68CA4DC8831E}"/>
              </a:ext>
            </a:extLst>
          </p:cNvPr>
          <p:cNvSpPr/>
          <p:nvPr/>
        </p:nvSpPr>
        <p:spPr>
          <a:xfrm rot="5400000">
            <a:off x="1002533" y="3095411"/>
            <a:ext cx="896336" cy="49251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="" xmlns:a16="http://schemas.microsoft.com/office/drawing/2014/main" id="{F7AFD295-BFAA-4B73-9391-7762D1DA76ED}"/>
              </a:ext>
            </a:extLst>
          </p:cNvPr>
          <p:cNvSpPr/>
          <p:nvPr/>
        </p:nvSpPr>
        <p:spPr>
          <a:xfrm>
            <a:off x="2572434" y="1335435"/>
            <a:ext cx="110799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학생용</a:t>
            </a:r>
            <a:endParaRPr lang="en-US" altLang="ko-K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="" xmlns:a16="http://schemas.microsoft.com/office/drawing/2014/main" id="{13045FEC-FF87-49D8-92CA-0495634D376D}"/>
              </a:ext>
            </a:extLst>
          </p:cNvPr>
          <p:cNvSpPr/>
          <p:nvPr/>
        </p:nvSpPr>
        <p:spPr>
          <a:xfrm>
            <a:off x="1638895" y="2989954"/>
            <a:ext cx="106952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교수</a:t>
            </a:r>
            <a:r>
              <a:rPr lang="ko-KR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용</a:t>
            </a:r>
            <a:endParaRPr lang="en-US" altLang="ko-K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="" xmlns:a16="http://schemas.microsoft.com/office/drawing/2014/main" id="{F113C5AF-87CA-4A93-9DA5-1B79BF6E3563}"/>
              </a:ext>
            </a:extLst>
          </p:cNvPr>
          <p:cNvCxnSpPr>
            <a:cxnSpLocks/>
          </p:cNvCxnSpPr>
          <p:nvPr/>
        </p:nvCxnSpPr>
        <p:spPr>
          <a:xfrm>
            <a:off x="6291417" y="4944390"/>
            <a:ext cx="1439546" cy="47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="" xmlns:a16="http://schemas.microsoft.com/office/drawing/2014/main" id="{9F36D2D1-9807-40A8-9039-C8DDF09CB9FE}"/>
              </a:ext>
            </a:extLst>
          </p:cNvPr>
          <p:cNvSpPr/>
          <p:nvPr/>
        </p:nvSpPr>
        <p:spPr>
          <a:xfrm>
            <a:off x="6223483" y="4452115"/>
            <a:ext cx="143821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점수 클릭 시</a:t>
            </a:r>
            <a:endParaRPr lang="en-US" altLang="ko-KR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="" xmlns:a16="http://schemas.microsoft.com/office/drawing/2014/main" id="{58A1ECC6-B7B2-4707-8721-497F78D96C22}"/>
              </a:ext>
            </a:extLst>
          </p:cNvPr>
          <p:cNvSpPr/>
          <p:nvPr/>
        </p:nvSpPr>
        <p:spPr>
          <a:xfrm>
            <a:off x="7962397" y="4013396"/>
            <a:ext cx="3538965" cy="438136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="" xmlns:a16="http://schemas.microsoft.com/office/drawing/2014/main" id="{6C148135-1EBD-4B8B-B9A9-3AFB1EC5864C}"/>
              </a:ext>
            </a:extLst>
          </p:cNvPr>
          <p:cNvSpPr txBox="1"/>
          <p:nvPr/>
        </p:nvSpPr>
        <p:spPr>
          <a:xfrm>
            <a:off x="7891881" y="4013396"/>
            <a:ext cx="3695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신호 및 시스템 </a:t>
            </a:r>
            <a:r>
              <a:rPr lang="en-US" altLang="ko-KR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20171701 </a:t>
            </a:r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김지선</a:t>
            </a:r>
          </a:p>
        </p:txBody>
      </p:sp>
    </p:spTree>
    <p:extLst>
      <p:ext uri="{BB962C8B-B14F-4D97-AF65-F5344CB8AC3E}">
        <p14:creationId xmlns:p14="http://schemas.microsoft.com/office/powerpoint/2010/main" val="231278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9233" y="286831"/>
            <a:ext cx="602903" cy="60257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90" tIns="60995" rIns="121990" bIns="60995" rtlCol="0" anchor="ctr"/>
          <a:lstStyle/>
          <a:p>
            <a:pPr algn="ctr"/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4858" y="501354"/>
            <a:ext cx="4723645" cy="64640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90" tIns="60995" rIns="121990" bIns="60995" rtlCol="0">
            <a:spAutoFit/>
          </a:bodyPr>
          <a:lstStyle/>
          <a:p>
            <a:r>
              <a:rPr lang="ko-KR" altLang="en-US" sz="1900" b="1" spc="-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 </a:t>
            </a:r>
            <a:r>
              <a:rPr lang="en-US" altLang="ko-KR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연구</a:t>
            </a:r>
            <a:r>
              <a:rPr lang="en-US" altLang="ko-KR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</a:t>
            </a:r>
            <a:r>
              <a:rPr lang="en-US" altLang="ko-KR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 </a:t>
            </a:r>
            <a:r>
              <a:rPr lang="ko-KR" altLang="en-US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목표</a:t>
            </a:r>
          </a:p>
          <a:p>
            <a:r>
              <a:rPr lang="ko-KR" altLang="en-US" sz="1500" b="1" spc="-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900" b="1" spc="-2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2775" y="286831"/>
            <a:ext cx="10873128" cy="6991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90" tIns="60995" rIns="121990" bIns="60995"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8299" y="362361"/>
            <a:ext cx="864771" cy="4515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90" tIns="60995" rIns="121990" bIns="60995" rtlCol="0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</a:rPr>
              <a:t>01</a:t>
            </a:r>
            <a:endParaRPr lang="ko-KR" altLang="en-US" sz="2100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xmlns="" id="{31187ECD-0126-4845-ACF6-6C00B52768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4" t="5142" r="4247" b="5966"/>
          <a:stretch/>
        </p:blipFill>
        <p:spPr>
          <a:xfrm>
            <a:off x="2212330" y="1773610"/>
            <a:ext cx="8922860" cy="4872528"/>
          </a:xfrm>
          <a:prstGeom prst="rect">
            <a:avLst/>
          </a:prstGeom>
        </p:spPr>
      </p:pic>
      <p:sp>
        <p:nvSpPr>
          <p:cNvPr id="101" name="직사각형 100">
            <a:extLst>
              <a:ext uri="{FF2B5EF4-FFF2-40B4-BE49-F238E27FC236}">
                <a16:creationId xmlns:a16="http://schemas.microsoft.com/office/drawing/2014/main" xmlns="" id="{5964CA44-C8FA-46D5-BC23-B2A41F5A764D}"/>
              </a:ext>
            </a:extLst>
          </p:cNvPr>
          <p:cNvSpPr/>
          <p:nvPr/>
        </p:nvSpPr>
        <p:spPr>
          <a:xfrm>
            <a:off x="0" y="1088260"/>
            <a:ext cx="4873279" cy="461665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</a:t>
            </a:r>
            <a:r>
              <a:rPr lang="ko-KR" altLang="en-US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 구상도</a:t>
            </a:r>
            <a:r>
              <a:rPr lang="en-US" altLang="ko-KR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  <a:endParaRPr lang="en-US" altLang="ko-KR" cap="none" spc="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207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9233" y="286831"/>
            <a:ext cx="602903" cy="60257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90" tIns="60995" rIns="121990" bIns="60995" rtlCol="0" anchor="ctr"/>
          <a:lstStyle/>
          <a:p>
            <a:pPr algn="ctr"/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4858" y="501354"/>
            <a:ext cx="4723645" cy="64640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90" tIns="60995" rIns="121990" bIns="60995" rtlCol="0">
            <a:spAutoFit/>
          </a:bodyPr>
          <a:lstStyle/>
          <a:p>
            <a:r>
              <a:rPr lang="ko-KR" altLang="en-US" sz="1900" b="1" spc="-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 </a:t>
            </a:r>
            <a:r>
              <a:rPr lang="en-US" altLang="ko-KR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연구</a:t>
            </a:r>
            <a:r>
              <a:rPr lang="en-US" altLang="ko-KR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</a:t>
            </a:r>
            <a:r>
              <a:rPr lang="en-US" altLang="ko-KR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 </a:t>
            </a:r>
            <a:r>
              <a:rPr lang="ko-KR" altLang="en-US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목표</a:t>
            </a:r>
          </a:p>
          <a:p>
            <a:r>
              <a:rPr lang="ko-KR" altLang="en-US" sz="1500" b="1" spc="-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900" b="1" spc="-2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2775" y="286831"/>
            <a:ext cx="10873128" cy="6991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90" tIns="60995" rIns="121990" bIns="60995"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8299" y="362361"/>
            <a:ext cx="864771" cy="4515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90" tIns="60995" rIns="121990" bIns="60995" rtlCol="0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</a:rPr>
              <a:t>01</a:t>
            </a:r>
            <a:endParaRPr lang="ko-KR" altLang="en-US" sz="2100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xmlns="" id="{5964CA44-C8FA-46D5-BC23-B2A41F5A764D}"/>
              </a:ext>
            </a:extLst>
          </p:cNvPr>
          <p:cNvSpPr/>
          <p:nvPr/>
        </p:nvSpPr>
        <p:spPr>
          <a:xfrm>
            <a:off x="0" y="1088260"/>
            <a:ext cx="4873279" cy="461665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</a:t>
            </a:r>
            <a:r>
              <a:rPr lang="ko-KR" altLang="en-US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 구상도</a:t>
            </a:r>
            <a:r>
              <a:rPr lang="en-US" altLang="ko-KR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2</a:t>
            </a:r>
            <a:r>
              <a:rPr lang="ko-KR" altLang="en-US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  <a:endParaRPr lang="en-US" altLang="ko-KR" cap="none" spc="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FA2B8E3E-AAF5-4C6D-AD76-24CB88E52C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42" b="9540"/>
          <a:stretch/>
        </p:blipFill>
        <p:spPr>
          <a:xfrm>
            <a:off x="1640624" y="1533969"/>
            <a:ext cx="9068650" cy="510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1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9233" y="286831"/>
            <a:ext cx="602903" cy="60257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90" tIns="60995" rIns="121990" bIns="60995" rtlCol="0" anchor="ctr"/>
          <a:lstStyle/>
          <a:p>
            <a:pPr algn="ctr"/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4858" y="501354"/>
            <a:ext cx="4723645" cy="41556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90" tIns="60995" rIns="121990" bIns="60995" rtlCol="0">
            <a:spAutoFit/>
          </a:bodyPr>
          <a:lstStyle/>
          <a:p>
            <a:r>
              <a:rPr lang="ko-KR" altLang="en-US" sz="1900" b="1" spc="-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계획 대비 진행 상황</a:t>
            </a:r>
            <a:r>
              <a:rPr lang="ko-KR" altLang="en-US" sz="1500" b="1" spc="-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900" b="1" spc="-2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2775" y="286831"/>
            <a:ext cx="10873128" cy="6991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90" tIns="60995" rIns="121990" bIns="60995"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8299" y="362361"/>
            <a:ext cx="864771" cy="4515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90" tIns="60995" rIns="121990" bIns="60995" rtlCol="0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</a:rPr>
              <a:t>02</a:t>
            </a:r>
            <a:endParaRPr lang="ko-KR" altLang="en-US" sz="2100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9</a:t>
            </a:fld>
            <a:endParaRPr lang="ko-KR" altLang="en-US"/>
          </a:p>
        </p:txBody>
      </p:sp>
      <p:graphicFrame>
        <p:nvGraphicFramePr>
          <p:cNvPr id="13" name="표 7">
            <a:extLst>
              <a:ext uri="{FF2B5EF4-FFF2-40B4-BE49-F238E27FC236}">
                <a16:creationId xmlns="" xmlns:a16="http://schemas.microsoft.com/office/drawing/2014/main" id="{164EBAD2-9179-4EAD-8FFE-6E9158908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568505"/>
              </p:ext>
            </p:extLst>
          </p:nvPr>
        </p:nvGraphicFramePr>
        <p:xfrm>
          <a:off x="700163" y="1036396"/>
          <a:ext cx="10801199" cy="5201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8120">
                  <a:extLst>
                    <a:ext uri="{9D8B030D-6E8A-4147-A177-3AD203B41FA5}">
                      <a16:colId xmlns="" xmlns:a16="http://schemas.microsoft.com/office/drawing/2014/main" val="701720275"/>
                    </a:ext>
                  </a:extLst>
                </a:gridCol>
                <a:gridCol w="2918303">
                  <a:extLst>
                    <a:ext uri="{9D8B030D-6E8A-4147-A177-3AD203B41FA5}">
                      <a16:colId xmlns="" xmlns:a16="http://schemas.microsoft.com/office/drawing/2014/main" val="977801330"/>
                    </a:ext>
                  </a:extLst>
                </a:gridCol>
                <a:gridCol w="994586">
                  <a:extLst>
                    <a:ext uri="{9D8B030D-6E8A-4147-A177-3AD203B41FA5}">
                      <a16:colId xmlns="" xmlns:a16="http://schemas.microsoft.com/office/drawing/2014/main" val="121293978"/>
                    </a:ext>
                  </a:extLst>
                </a:gridCol>
                <a:gridCol w="649006">
                  <a:extLst>
                    <a:ext uri="{9D8B030D-6E8A-4147-A177-3AD203B41FA5}">
                      <a16:colId xmlns="" xmlns:a16="http://schemas.microsoft.com/office/drawing/2014/main" val="1158445773"/>
                    </a:ext>
                  </a:extLst>
                </a:gridCol>
                <a:gridCol w="668946">
                  <a:extLst>
                    <a:ext uri="{9D8B030D-6E8A-4147-A177-3AD203B41FA5}">
                      <a16:colId xmlns="" xmlns:a16="http://schemas.microsoft.com/office/drawing/2014/main" val="2543398692"/>
                    </a:ext>
                  </a:extLst>
                </a:gridCol>
                <a:gridCol w="641457">
                  <a:extLst>
                    <a:ext uri="{9D8B030D-6E8A-4147-A177-3AD203B41FA5}">
                      <a16:colId xmlns="" xmlns:a16="http://schemas.microsoft.com/office/drawing/2014/main" val="3006849102"/>
                    </a:ext>
                  </a:extLst>
                </a:gridCol>
                <a:gridCol w="655202">
                  <a:extLst>
                    <a:ext uri="{9D8B030D-6E8A-4147-A177-3AD203B41FA5}">
                      <a16:colId xmlns="" xmlns:a16="http://schemas.microsoft.com/office/drawing/2014/main" val="1823968879"/>
                    </a:ext>
                  </a:extLst>
                </a:gridCol>
                <a:gridCol w="614476">
                  <a:extLst>
                    <a:ext uri="{9D8B030D-6E8A-4147-A177-3AD203B41FA5}">
                      <a16:colId xmlns="" xmlns:a16="http://schemas.microsoft.com/office/drawing/2014/main" val="3435777428"/>
                    </a:ext>
                  </a:extLst>
                </a:gridCol>
                <a:gridCol w="667092">
                  <a:extLst>
                    <a:ext uri="{9D8B030D-6E8A-4147-A177-3AD203B41FA5}">
                      <a16:colId xmlns="" xmlns:a16="http://schemas.microsoft.com/office/drawing/2014/main" val="1758751587"/>
                    </a:ext>
                  </a:extLst>
                </a:gridCol>
                <a:gridCol w="667092">
                  <a:extLst>
                    <a:ext uri="{9D8B030D-6E8A-4147-A177-3AD203B41FA5}">
                      <a16:colId xmlns="" xmlns:a16="http://schemas.microsoft.com/office/drawing/2014/main" val="3426639057"/>
                    </a:ext>
                  </a:extLst>
                </a:gridCol>
                <a:gridCol w="741214">
                  <a:extLst>
                    <a:ext uri="{9D8B030D-6E8A-4147-A177-3AD203B41FA5}">
                      <a16:colId xmlns="" xmlns:a16="http://schemas.microsoft.com/office/drawing/2014/main" val="3806747410"/>
                    </a:ext>
                  </a:extLst>
                </a:gridCol>
                <a:gridCol w="685705">
                  <a:extLst>
                    <a:ext uri="{9D8B030D-6E8A-4147-A177-3AD203B41FA5}">
                      <a16:colId xmlns="" xmlns:a16="http://schemas.microsoft.com/office/drawing/2014/main" val="3796932354"/>
                    </a:ext>
                  </a:extLst>
                </a:gridCol>
              </a:tblGrid>
              <a:tr h="3013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연구내용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담당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83134905"/>
                  </a:ext>
                </a:extLst>
              </a:tr>
              <a:tr h="54484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디</a:t>
                      </a:r>
                      <a:endParaRPr lang="en-US" altLang="ko-KR" sz="20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자</a:t>
                      </a:r>
                      <a:endParaRPr lang="en-US" altLang="ko-KR" sz="20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인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앱</a:t>
                      </a:r>
                      <a:r>
                        <a:rPr lang="ko-KR" altLang="en-US" sz="20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</a:t>
                      </a:r>
                      <a:r>
                        <a:rPr lang="ko-KR" altLang="en-US" sz="20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화면 설계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20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공통</a:t>
                      </a:r>
                    </a:p>
                    <a:p>
                      <a:pPr latinLnBrk="1"/>
                      <a:endParaRPr lang="ko-KR" altLang="en-US" sz="20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34811034"/>
                  </a:ext>
                </a:extLst>
              </a:tr>
              <a:tr h="544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디스플레이 </a:t>
                      </a:r>
                      <a:r>
                        <a:rPr lang="ko-KR" altLang="en-US" sz="20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화면 설계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99022840"/>
                  </a:ext>
                </a:extLst>
              </a:tr>
              <a:tr h="77449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DB</a:t>
                      </a:r>
                      <a:r>
                        <a:rPr lang="en-US" altLang="ko-KR" sz="2000" baseline="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</a:t>
                      </a:r>
                      <a:r>
                        <a:rPr lang="ko-KR" altLang="en-US" sz="2000" baseline="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설계 및 구축</a:t>
                      </a:r>
                      <a:endParaRPr lang="ko-KR" altLang="en-US" sz="20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공통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64485543"/>
                  </a:ext>
                </a:extLst>
              </a:tr>
              <a:tr h="544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웹 애플리케이션 설계</a:t>
                      </a:r>
                      <a:endParaRPr lang="ko-KR" altLang="en-US" sz="20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김민주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16463066"/>
                  </a:ext>
                </a:extLst>
              </a:tr>
              <a:tr h="544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지문 인식 구현</a:t>
                      </a:r>
                      <a:endParaRPr lang="ko-KR" altLang="en-US" sz="20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김민주</a:t>
                      </a:r>
                      <a:endParaRPr lang="en-US" altLang="ko-KR" sz="20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65705771"/>
                  </a:ext>
                </a:extLst>
              </a:tr>
              <a:tr h="544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라즈베리파이</a:t>
                      </a:r>
                      <a:r>
                        <a:rPr lang="ko-KR" altLang="en-US" sz="20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</a:t>
                      </a:r>
                      <a:r>
                        <a:rPr lang="en-US" altLang="ko-KR" sz="20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&amp; </a:t>
                      </a:r>
                      <a:r>
                        <a:rPr lang="ko-KR" altLang="en-US" sz="20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웹 애플리케이션 통신 구현</a:t>
                      </a:r>
                      <a:endParaRPr lang="ko-KR" altLang="en-US" sz="20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김지선</a:t>
                      </a:r>
                      <a:endParaRPr lang="en-US" altLang="ko-KR" sz="20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60468912"/>
                  </a:ext>
                </a:extLst>
              </a:tr>
              <a:tr h="544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앱</a:t>
                      </a:r>
                      <a:r>
                        <a:rPr lang="ko-KR" altLang="en-US" sz="20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기능 구현</a:t>
                      </a:r>
                      <a:r>
                        <a:rPr lang="en-US" altLang="ko-KR" sz="20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(</a:t>
                      </a:r>
                      <a:r>
                        <a:rPr lang="ko-KR" altLang="en-US" sz="20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학생용</a:t>
                      </a:r>
                      <a:r>
                        <a:rPr lang="en-US" altLang="ko-KR" sz="20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&amp;</a:t>
                      </a:r>
                      <a:r>
                        <a:rPr lang="ko-KR" altLang="en-US" sz="20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교수용</a:t>
                      </a:r>
                      <a:r>
                        <a:rPr lang="en-US" altLang="ko-KR" sz="20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)</a:t>
                      </a:r>
                      <a:endParaRPr lang="ko-KR" altLang="en-US" sz="20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권주희</a:t>
                      </a:r>
                      <a:endParaRPr lang="ko-KR" altLang="en-US" sz="20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40415716"/>
                  </a:ext>
                </a:extLst>
              </a:tr>
              <a:tr h="544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테스트 및 수정</a:t>
                      </a:r>
                      <a:endParaRPr lang="ko-KR" altLang="en-US" sz="20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공통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68353278"/>
                  </a:ext>
                </a:extLst>
              </a:tr>
            </a:tbl>
          </a:graphicData>
        </a:graphic>
      </p:graphicFrame>
      <p:cxnSp>
        <p:nvCxnSpPr>
          <p:cNvPr id="14" name="직선 화살표 연결선 13">
            <a:extLst>
              <a:ext uri="{FF2B5EF4-FFF2-40B4-BE49-F238E27FC236}">
                <a16:creationId xmlns="" xmlns:a16="http://schemas.microsoft.com/office/drawing/2014/main" id="{4C8359B1-7F0C-4CE1-B45A-21208D27FD2C}"/>
              </a:ext>
            </a:extLst>
          </p:cNvPr>
          <p:cNvCxnSpPr>
            <a:cxnSpLocks/>
          </p:cNvCxnSpPr>
          <p:nvPr/>
        </p:nvCxnSpPr>
        <p:spPr>
          <a:xfrm>
            <a:off x="5532458" y="1654422"/>
            <a:ext cx="8551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="" xmlns:a16="http://schemas.microsoft.com/office/drawing/2014/main" id="{33B9A38F-2679-453E-97A3-EB5B2F261C20}"/>
              </a:ext>
            </a:extLst>
          </p:cNvPr>
          <p:cNvCxnSpPr>
            <a:cxnSpLocks/>
          </p:cNvCxnSpPr>
          <p:nvPr/>
        </p:nvCxnSpPr>
        <p:spPr>
          <a:xfrm>
            <a:off x="6166406" y="2816816"/>
            <a:ext cx="942468" cy="25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="" xmlns:a16="http://schemas.microsoft.com/office/drawing/2014/main" id="{9F5D7F4D-2849-4C64-A332-D95004028989}"/>
              </a:ext>
            </a:extLst>
          </p:cNvPr>
          <p:cNvCxnSpPr>
            <a:cxnSpLocks/>
          </p:cNvCxnSpPr>
          <p:nvPr/>
        </p:nvCxnSpPr>
        <p:spPr>
          <a:xfrm>
            <a:off x="6166406" y="3559662"/>
            <a:ext cx="15185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CB3DA958-BDA4-48BF-A874-58AED7A5A8DC}"/>
              </a:ext>
            </a:extLst>
          </p:cNvPr>
          <p:cNvCxnSpPr>
            <a:cxnSpLocks/>
          </p:cNvCxnSpPr>
          <p:nvPr/>
        </p:nvCxnSpPr>
        <p:spPr>
          <a:xfrm>
            <a:off x="8765058" y="4221882"/>
            <a:ext cx="15121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="" xmlns:a16="http://schemas.microsoft.com/office/drawing/2014/main" id="{F1451954-9272-4540-A2CE-B350640E5D11}"/>
              </a:ext>
            </a:extLst>
          </p:cNvPr>
          <p:cNvCxnSpPr>
            <a:cxnSpLocks/>
          </p:cNvCxnSpPr>
          <p:nvPr/>
        </p:nvCxnSpPr>
        <p:spPr>
          <a:xfrm>
            <a:off x="8765058" y="4869954"/>
            <a:ext cx="15121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="" xmlns:a16="http://schemas.microsoft.com/office/drawing/2014/main" id="{F98845C2-F0DD-4CE0-AA58-C59A8CE032BD}"/>
              </a:ext>
            </a:extLst>
          </p:cNvPr>
          <p:cNvCxnSpPr>
            <a:cxnSpLocks/>
          </p:cNvCxnSpPr>
          <p:nvPr/>
        </p:nvCxnSpPr>
        <p:spPr>
          <a:xfrm>
            <a:off x="8772999" y="5374010"/>
            <a:ext cx="1936275" cy="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="" xmlns:a16="http://schemas.microsoft.com/office/drawing/2014/main" id="{95F9EFA4-41F7-4E42-9DE6-AF3811D0BC9C}"/>
              </a:ext>
            </a:extLst>
          </p:cNvPr>
          <p:cNvCxnSpPr>
            <a:cxnSpLocks/>
          </p:cNvCxnSpPr>
          <p:nvPr/>
        </p:nvCxnSpPr>
        <p:spPr>
          <a:xfrm>
            <a:off x="10061202" y="5950074"/>
            <a:ext cx="10801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="" xmlns:a16="http://schemas.microsoft.com/office/drawing/2014/main" id="{E2D5F984-7705-4B10-BA86-5CE3BE0C5E6C}"/>
              </a:ext>
            </a:extLst>
          </p:cNvPr>
          <p:cNvCxnSpPr>
            <a:cxnSpLocks/>
          </p:cNvCxnSpPr>
          <p:nvPr/>
        </p:nvCxnSpPr>
        <p:spPr>
          <a:xfrm>
            <a:off x="5522993" y="2214101"/>
            <a:ext cx="102313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="" xmlns:a16="http://schemas.microsoft.com/office/drawing/2014/main" id="{B35C0956-8623-443C-8ADE-B105779E388C}"/>
              </a:ext>
            </a:extLst>
          </p:cNvPr>
          <p:cNvCxnSpPr>
            <a:cxnSpLocks/>
          </p:cNvCxnSpPr>
          <p:nvPr/>
        </p:nvCxnSpPr>
        <p:spPr>
          <a:xfrm>
            <a:off x="5543344" y="1861250"/>
            <a:ext cx="844256" cy="58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="" xmlns:a16="http://schemas.microsoft.com/office/drawing/2014/main" id="{FA320EA6-46E5-4DD7-830C-A3FF211EECE9}"/>
              </a:ext>
            </a:extLst>
          </p:cNvPr>
          <p:cNvCxnSpPr>
            <a:cxnSpLocks/>
          </p:cNvCxnSpPr>
          <p:nvPr/>
        </p:nvCxnSpPr>
        <p:spPr>
          <a:xfrm>
            <a:off x="5522993" y="2394683"/>
            <a:ext cx="1023130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6F746781-73F8-45DA-80AE-F12F1603EAF0}"/>
              </a:ext>
            </a:extLst>
          </p:cNvPr>
          <p:cNvCxnSpPr>
            <a:cxnSpLocks/>
          </p:cNvCxnSpPr>
          <p:nvPr/>
        </p:nvCxnSpPr>
        <p:spPr>
          <a:xfrm>
            <a:off x="6166406" y="3050602"/>
            <a:ext cx="94246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="" xmlns:a16="http://schemas.microsoft.com/office/drawing/2014/main" id="{E85DD642-DED8-4163-BC3D-A2DE30970D84}"/>
              </a:ext>
            </a:extLst>
          </p:cNvPr>
          <p:cNvCxnSpPr>
            <a:cxnSpLocks/>
          </p:cNvCxnSpPr>
          <p:nvPr/>
        </p:nvCxnSpPr>
        <p:spPr>
          <a:xfrm flipV="1">
            <a:off x="6167217" y="3714108"/>
            <a:ext cx="1517721" cy="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오른쪽 화살표 11"/>
          <p:cNvSpPr/>
          <p:nvPr/>
        </p:nvSpPr>
        <p:spPr>
          <a:xfrm rot="8391316">
            <a:off x="7651555" y="3123721"/>
            <a:ext cx="1025370" cy="648072"/>
          </a:xfrm>
          <a:prstGeom prst="rightArrow">
            <a:avLst>
              <a:gd name="adj1" fmla="val 27639"/>
              <a:gd name="adj2" fmla="val 51648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430504" y="2947949"/>
            <a:ext cx="2160240" cy="473727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현재까지 진행상황</a:t>
            </a:r>
            <a:endParaRPr lang="ko-KR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054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6333</TotalTime>
  <Words>771</Words>
  <Application>Microsoft Office PowerPoint</Application>
  <PresentationFormat>사용자 지정</PresentationFormat>
  <Paragraphs>286</Paragraphs>
  <Slides>27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굴림</vt:lpstr>
      <vt:lpstr>Arial</vt:lpstr>
      <vt:lpstr>배달의민족 도현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Windows 사용자</cp:lastModifiedBy>
  <cp:revision>206</cp:revision>
  <dcterms:created xsi:type="dcterms:W3CDTF">2006-10-05T04:04:58Z</dcterms:created>
  <dcterms:modified xsi:type="dcterms:W3CDTF">2020-06-10T06:51:03Z</dcterms:modified>
</cp:coreProperties>
</file>